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0" r:id="rId3"/>
    <p:sldId id="263" r:id="rId4"/>
    <p:sldId id="266" r:id="rId5"/>
    <p:sldId id="267" r:id="rId6"/>
    <p:sldId id="268" r:id="rId7"/>
    <p:sldId id="269" r:id="rId8"/>
    <p:sldId id="270" r:id="rId9"/>
    <p:sldId id="271" r:id="rId10"/>
    <p:sldId id="272" r:id="rId11"/>
    <p:sldId id="273" r:id="rId12"/>
    <p:sldId id="275" r:id="rId13"/>
    <p:sldId id="276" r:id="rId14"/>
    <p:sldId id="274" r:id="rId15"/>
    <p:sldId id="277" r:id="rId16"/>
    <p:sldId id="278" r:id="rId17"/>
    <p:sldId id="279" r:id="rId18"/>
    <p:sldId id="280" r:id="rId19"/>
    <p:sldId id="281" r:id="rId20"/>
    <p:sldId id="282" r:id="rId21"/>
    <p:sldId id="28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7030A0"/>
    <a:srgbClr val="0070C0"/>
    <a:srgbClr val="FFFF00"/>
    <a:srgbClr val="59FF00"/>
    <a:srgbClr val="44FF00"/>
    <a:srgbClr val="002060"/>
    <a:srgbClr val="04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6310B8-1052-4D1E-C327-F97A476A15A5}" v="1225" dt="2024-12-13T11:51:54.265"/>
    <p1510:client id="{789F2818-E9AB-872D-D1C3-A0B47BFFECD2}" v="1" dt="2024-12-14T17:24:14.7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07820-B4E4-DE5A-9C78-28C8EB06FFCB}"/>
              </a:ext>
            </a:extLst>
          </p:cNvPr>
          <p:cNvSpPr>
            <a:spLocks noGrp="1"/>
          </p:cNvSpPr>
          <p:nvPr>
            <p:ph type="title"/>
          </p:nvPr>
        </p:nvSpPr>
        <p:spPr>
          <a:xfrm>
            <a:off x="838200" y="355944"/>
            <a:ext cx="10515600" cy="416671"/>
          </a:xfrm>
        </p:spPr>
        <p:txBody>
          <a:bodyPr>
            <a:normAutofit/>
          </a:bodyPr>
          <a:lstStyle/>
          <a:p>
            <a:r>
              <a:rPr lang="en-US" sz="1800" dirty="0"/>
              <a:t>We will run 2 iterations (loop unrolling) of the following program:</a:t>
            </a:r>
          </a:p>
        </p:txBody>
      </p:sp>
      <p:sp>
        <p:nvSpPr>
          <p:cNvPr id="3" name="Content Placeholder 2">
            <a:extLst>
              <a:ext uri="{FF2B5EF4-FFF2-40B4-BE49-F238E27FC236}">
                <a16:creationId xmlns:a16="http://schemas.microsoft.com/office/drawing/2014/main" id="{9F2D78D7-C997-B3B8-1145-00D134494CB6}"/>
              </a:ext>
            </a:extLst>
          </p:cNvPr>
          <p:cNvSpPr>
            <a:spLocks noGrp="1"/>
          </p:cNvSpPr>
          <p:nvPr>
            <p:ph idx="1"/>
          </p:nvPr>
        </p:nvSpPr>
        <p:spPr>
          <a:xfrm>
            <a:off x="838200" y="1036083"/>
            <a:ext cx="10515600" cy="1881724"/>
          </a:xfrm>
        </p:spPr>
        <p:txBody>
          <a:bodyPr vert="horz" lIns="91440" tIns="45720" rIns="91440" bIns="45720" rtlCol="0" anchor="t">
            <a:noAutofit/>
          </a:bodyPr>
          <a:lstStyle/>
          <a:p>
            <a:pPr>
              <a:buNone/>
            </a:pPr>
            <a:r>
              <a:rPr lang="en-US" sz="1400" dirty="0">
                <a:latin typeface="Courier New"/>
                <a:ea typeface="+mn-lt"/>
                <a:cs typeface="+mn-lt"/>
              </a:rPr>
              <a:t>loop:  # multiply a vector at Mem[t0] by a scalar in f0</a:t>
            </a:r>
            <a:endParaRPr lang="en-US" dirty="0">
              <a:latin typeface="Courier New"/>
              <a:cs typeface="Courier New"/>
            </a:endParaRPr>
          </a:p>
          <a:p>
            <a:pPr>
              <a:buNone/>
            </a:pPr>
            <a:r>
              <a:rPr lang="en-US" sz="1400" dirty="0">
                <a:latin typeface="Courier New"/>
                <a:ea typeface="+mn-lt"/>
                <a:cs typeface="+mn-lt"/>
              </a:rPr>
              <a:t> </a:t>
            </a:r>
            <a:r>
              <a:rPr lang="en-US" sz="1400" dirty="0" err="1">
                <a:latin typeface="Courier New"/>
                <a:ea typeface="+mn-lt"/>
                <a:cs typeface="+mn-lt"/>
              </a:rPr>
              <a:t>flw</a:t>
            </a:r>
            <a:r>
              <a:rPr lang="en-US" sz="1400" dirty="0">
                <a:latin typeface="Courier New"/>
                <a:ea typeface="+mn-lt"/>
                <a:cs typeface="+mn-lt"/>
              </a:rPr>
              <a:t> f1, 0(t0)  #load a vector element at mem[t0]</a:t>
            </a:r>
            <a:endParaRPr lang="en-US" dirty="0">
              <a:latin typeface="Courier New"/>
              <a:ea typeface="+mn-lt"/>
              <a:cs typeface="+mn-lt"/>
            </a:endParaRPr>
          </a:p>
          <a:p>
            <a:pPr>
              <a:buNone/>
            </a:pPr>
            <a:r>
              <a:rPr lang="en-US" sz="1400" dirty="0">
                <a:latin typeface="Courier New"/>
                <a:ea typeface="+mn-lt"/>
                <a:cs typeface="+mn-lt"/>
              </a:rPr>
              <a:t> </a:t>
            </a:r>
            <a:r>
              <a:rPr lang="en-US" sz="1400" dirty="0" err="1">
                <a:latin typeface="Courier New"/>
                <a:ea typeface="+mn-lt"/>
                <a:cs typeface="+mn-lt"/>
              </a:rPr>
              <a:t>fmul.s</a:t>
            </a:r>
            <a:r>
              <a:rPr lang="en-US" sz="1400" dirty="0">
                <a:latin typeface="Courier New"/>
                <a:ea typeface="+mn-lt"/>
                <a:cs typeface="+mn-lt"/>
              </a:rPr>
              <a:t> f2, f1, f0 #multiply by f0</a:t>
            </a:r>
            <a:endParaRPr lang="en-US" dirty="0">
              <a:latin typeface="Courier New"/>
              <a:cs typeface="Courier New"/>
            </a:endParaRPr>
          </a:p>
          <a:p>
            <a:pPr>
              <a:buNone/>
            </a:pPr>
            <a:r>
              <a:rPr lang="en-US" sz="1400" dirty="0">
                <a:latin typeface="Courier New"/>
                <a:ea typeface="+mn-lt"/>
                <a:cs typeface="+mn-lt"/>
              </a:rPr>
              <a:t> </a:t>
            </a:r>
            <a:r>
              <a:rPr lang="en-US" sz="1400" dirty="0" err="1">
                <a:latin typeface="Courier New"/>
                <a:ea typeface="+mn-lt"/>
                <a:cs typeface="+mn-lt"/>
              </a:rPr>
              <a:t>fsw</a:t>
            </a:r>
            <a:r>
              <a:rPr lang="en-US" sz="1400" dirty="0">
                <a:latin typeface="Courier New"/>
                <a:ea typeface="+mn-lt"/>
                <a:cs typeface="+mn-lt"/>
              </a:rPr>
              <a:t> f2, 0(t0)  #store it back at mem[t0]</a:t>
            </a:r>
            <a:endParaRPr lang="en-US" dirty="0">
              <a:latin typeface="Courier New"/>
              <a:cs typeface="Courier New"/>
            </a:endParaRPr>
          </a:p>
          <a:p>
            <a:pPr>
              <a:buNone/>
            </a:pPr>
            <a:r>
              <a:rPr lang="en-US" sz="1400" dirty="0">
                <a:latin typeface="Courier New"/>
                <a:ea typeface="+mn-lt"/>
                <a:cs typeface="+mn-lt"/>
              </a:rPr>
              <a:t> </a:t>
            </a:r>
            <a:r>
              <a:rPr lang="en-US" sz="1400" dirty="0" err="1">
                <a:latin typeface="Courier New"/>
                <a:ea typeface="+mn-lt"/>
                <a:cs typeface="+mn-lt"/>
              </a:rPr>
              <a:t>addi</a:t>
            </a:r>
            <a:r>
              <a:rPr lang="en-US" sz="1400" dirty="0">
                <a:latin typeface="Courier New"/>
                <a:ea typeface="+mn-lt"/>
                <a:cs typeface="+mn-lt"/>
              </a:rPr>
              <a:t> t0, t0, -4 #point t0 to next element</a:t>
            </a:r>
            <a:endParaRPr lang="en-US" dirty="0">
              <a:latin typeface="Courier New"/>
              <a:cs typeface="Courier New"/>
            </a:endParaRPr>
          </a:p>
          <a:p>
            <a:pPr marL="0" indent="0">
              <a:buNone/>
            </a:pPr>
            <a:r>
              <a:rPr lang="en-US" sz="1400" dirty="0">
                <a:latin typeface="Courier New"/>
                <a:ea typeface="+mn-lt"/>
                <a:cs typeface="+mn-lt"/>
              </a:rPr>
              <a:t> </a:t>
            </a:r>
            <a:r>
              <a:rPr lang="en-US" sz="1400" dirty="0" err="1">
                <a:latin typeface="Courier New"/>
                <a:ea typeface="+mn-lt"/>
                <a:cs typeface="+mn-lt"/>
              </a:rPr>
              <a:t>bnez</a:t>
            </a:r>
            <a:r>
              <a:rPr lang="en-US" sz="1400" dirty="0">
                <a:latin typeface="Courier New"/>
                <a:ea typeface="+mn-lt"/>
                <a:cs typeface="+mn-lt"/>
              </a:rPr>
              <a:t> t0, loop  # branch if t0 not zero</a:t>
            </a:r>
            <a:endParaRPr lang="en-US" dirty="0">
              <a:latin typeface="Courier New"/>
            </a:endParaRPr>
          </a:p>
        </p:txBody>
      </p:sp>
      <p:sp>
        <p:nvSpPr>
          <p:cNvPr id="4" name="TextBox 3">
            <a:extLst>
              <a:ext uri="{FF2B5EF4-FFF2-40B4-BE49-F238E27FC236}">
                <a16:creationId xmlns:a16="http://schemas.microsoft.com/office/drawing/2014/main" id="{E6F9A0A1-9584-E55B-37FF-7FBD98051B0E}"/>
              </a:ext>
            </a:extLst>
          </p:cNvPr>
          <p:cNvSpPr txBox="1"/>
          <p:nvPr/>
        </p:nvSpPr>
        <p:spPr>
          <a:xfrm>
            <a:off x="836533" y="3296725"/>
            <a:ext cx="10262211"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err="1">
                <a:latin typeface="Courier New"/>
                <a:cs typeface="Courier New"/>
              </a:rPr>
              <a:t>flw</a:t>
            </a:r>
            <a:r>
              <a:rPr lang="en-US" dirty="0"/>
              <a:t>, </a:t>
            </a:r>
            <a:r>
              <a:rPr lang="en-US" dirty="0" err="1">
                <a:latin typeface="Courier New"/>
                <a:cs typeface="Courier New"/>
              </a:rPr>
              <a:t>fsw</a:t>
            </a:r>
            <a:r>
              <a:rPr lang="en-US" dirty="0"/>
              <a:t> will take 2 clock cycles.</a:t>
            </a:r>
            <a:endParaRPr lang="en-US"/>
          </a:p>
          <a:p>
            <a:pPr marL="285750" indent="-285750">
              <a:buFont typeface="Arial"/>
              <a:buChar char="•"/>
            </a:pPr>
            <a:r>
              <a:rPr lang="en-US" dirty="0" err="1">
                <a:latin typeface="Courier New"/>
                <a:cs typeface="Courier New"/>
              </a:rPr>
              <a:t>fmul</a:t>
            </a:r>
            <a:r>
              <a:rPr lang="en-US" dirty="0">
                <a:latin typeface="Aptos"/>
                <a:cs typeface="Courier New"/>
              </a:rPr>
              <a:t> will</a:t>
            </a:r>
            <a:r>
              <a:rPr lang="en-US" dirty="0"/>
              <a:t> take 4 clock cycles.</a:t>
            </a:r>
          </a:p>
          <a:p>
            <a:pPr marL="285750" indent="-285750">
              <a:buFont typeface="Arial"/>
              <a:buChar char="•"/>
            </a:pPr>
            <a:endParaRPr lang="en-US" dirty="0"/>
          </a:p>
          <a:p>
            <a:pPr marL="285750" indent="-285750">
              <a:buFont typeface="Arial"/>
              <a:buChar char="•"/>
            </a:pPr>
            <a:r>
              <a:rPr lang="en-US" dirty="0"/>
              <a:t>Integer instructions are pipelined differently, only FP instructions are shown.</a:t>
            </a:r>
          </a:p>
          <a:p>
            <a:pPr marL="285750" indent="-285750">
              <a:buFont typeface="Arial"/>
              <a:buChar char="•"/>
            </a:pPr>
            <a:r>
              <a:rPr lang="en-US" dirty="0"/>
              <a:t>The initial vector loads miss cache and have to wait 5 cycles. Once the vector is in cache, all loads and stores are cache hits.</a:t>
            </a:r>
          </a:p>
        </p:txBody>
      </p:sp>
    </p:spTree>
    <p:extLst>
      <p:ext uri="{BB962C8B-B14F-4D97-AF65-F5344CB8AC3E}">
        <p14:creationId xmlns:p14="http://schemas.microsoft.com/office/powerpoint/2010/main" val="1621495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Still in clock cycle 7, since the first load is complete, we remove it from the Load Buffer.</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928725244"/>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4</a:t>
                      </a:r>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3</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pPr algn="ctr"/>
                      <a:r>
                        <a:rPr lang="en-US" sz="1100" dirty="0"/>
                        <a:t>FMUL.S</a:t>
                      </a:r>
                    </a:p>
                  </a:txBody>
                  <a:tcPr/>
                </a:tc>
                <a:tc>
                  <a:txBody>
                    <a:bodyPr/>
                    <a:lstStyle/>
                    <a:p>
                      <a:pPr algn="ctr"/>
                      <a:r>
                        <a:rPr lang="en-US" sz="1100" dirty="0"/>
                        <a:t>FLW2 F1</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7</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50777" y="3633148"/>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8" name="Rectangle 47">
            <a:extLst>
              <a:ext uri="{FF2B5EF4-FFF2-40B4-BE49-F238E27FC236}">
                <a16:creationId xmlns:a16="http://schemas.microsoft.com/office/drawing/2014/main" id="{721DF711-985E-38FC-E0B1-4F64C6ACFD6C}"/>
              </a:ext>
            </a:extLst>
          </p:cNvPr>
          <p:cNvSpPr/>
          <p:nvPr/>
        </p:nvSpPr>
        <p:spPr>
          <a:xfrm>
            <a:off x="3840078" y="364233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41597" y="388102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Tree>
    <p:extLst>
      <p:ext uri="{BB962C8B-B14F-4D97-AF65-F5344CB8AC3E}">
        <p14:creationId xmlns:p14="http://schemas.microsoft.com/office/powerpoint/2010/main" val="4214028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clock cycle 8, The first FMUL goes to the FP Multipliers since it already has all operands.</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4</a:t>
                      </a:r>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3</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pPr algn="ctr"/>
                      <a:r>
                        <a:rPr lang="en-US" sz="1100" dirty="0"/>
                        <a:t>FMUL.S</a:t>
                      </a:r>
                    </a:p>
                  </a:txBody>
                  <a:tcPr/>
                </a:tc>
                <a:tc>
                  <a:txBody>
                    <a:bodyPr/>
                    <a:lstStyle/>
                    <a:p>
                      <a:pPr algn="ctr"/>
                      <a:r>
                        <a:rPr lang="en-US" sz="1100" dirty="0"/>
                        <a:t>FLW2 F1</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8</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50777" y="3633148"/>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8" name="Rectangle 47">
            <a:extLst>
              <a:ext uri="{FF2B5EF4-FFF2-40B4-BE49-F238E27FC236}">
                <a16:creationId xmlns:a16="http://schemas.microsoft.com/office/drawing/2014/main" id="{721DF711-985E-38FC-E0B1-4F64C6ACFD6C}"/>
              </a:ext>
            </a:extLst>
          </p:cNvPr>
          <p:cNvSpPr/>
          <p:nvPr/>
        </p:nvSpPr>
        <p:spPr>
          <a:xfrm>
            <a:off x="3840078" y="364233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41597" y="388102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Tree>
    <p:extLst>
      <p:ext uri="{BB962C8B-B14F-4D97-AF65-F5344CB8AC3E}">
        <p14:creationId xmlns:p14="http://schemas.microsoft.com/office/powerpoint/2010/main" val="989833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Still in clock cycle 8, the second load gets its result through the Common Data Bus. The value is copied to the all waiting Reservation Stations, like the one of the second FMUL. It also gets copied to the F1 register.</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4</a:t>
                      </a:r>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2587169354"/>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3</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pPr algn="ctr"/>
                      <a:r>
                        <a:rPr lang="en-US" sz="1100" dirty="0"/>
                        <a:t>FMUL.S</a:t>
                      </a:r>
                    </a:p>
                  </a:txBody>
                  <a:tcPr/>
                </a:tc>
                <a:tc>
                  <a:txBody>
                    <a:bodyPr/>
                    <a:lstStyle/>
                    <a:p>
                      <a:pPr algn="ctr"/>
                      <a:r>
                        <a:rPr lang="en-US" sz="1100" dirty="0"/>
                        <a:t>2</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286700542"/>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8</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9" name="Rectangle 28">
            <a:extLst>
              <a:ext uri="{FF2B5EF4-FFF2-40B4-BE49-F238E27FC236}">
                <a16:creationId xmlns:a16="http://schemas.microsoft.com/office/drawing/2014/main" id="{F26E7EEC-7793-EFD2-BD52-211376593E72}"/>
              </a:ext>
            </a:extLst>
          </p:cNvPr>
          <p:cNvSpPr/>
          <p:nvPr/>
        </p:nvSpPr>
        <p:spPr>
          <a:xfrm>
            <a:off x="9467862" y="759583"/>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50777" y="3633148"/>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8" name="Rectangle 47">
            <a:extLst>
              <a:ext uri="{FF2B5EF4-FFF2-40B4-BE49-F238E27FC236}">
                <a16:creationId xmlns:a16="http://schemas.microsoft.com/office/drawing/2014/main" id="{721DF711-985E-38FC-E0B1-4F64C6ACFD6C}"/>
              </a:ext>
            </a:extLst>
          </p:cNvPr>
          <p:cNvSpPr/>
          <p:nvPr/>
        </p:nvSpPr>
        <p:spPr>
          <a:xfrm>
            <a:off x="3840078" y="364233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59958" y="3871848"/>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19" name="TextBox 18">
            <a:extLst>
              <a:ext uri="{FF2B5EF4-FFF2-40B4-BE49-F238E27FC236}">
                <a16:creationId xmlns:a16="http://schemas.microsoft.com/office/drawing/2014/main" id="{382599C3-BED5-EA76-F8B4-26D6BBA94DF5}"/>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Tree>
    <p:extLst>
      <p:ext uri="{BB962C8B-B14F-4D97-AF65-F5344CB8AC3E}">
        <p14:creationId xmlns:p14="http://schemas.microsoft.com/office/powerpoint/2010/main" val="1743869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Still in clock cycle 8, the Load Buffer slot where the second load was, is marked as free.</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2777302978"/>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3</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pPr algn="ctr"/>
                      <a:r>
                        <a:rPr lang="en-US" sz="1100" dirty="0"/>
                        <a:t>FMUL.S</a:t>
                      </a:r>
                    </a:p>
                  </a:txBody>
                  <a:tcPr/>
                </a:tc>
                <a:tc>
                  <a:txBody>
                    <a:bodyPr/>
                    <a:lstStyle/>
                    <a:p>
                      <a:pPr algn="ctr"/>
                      <a:r>
                        <a:rPr lang="en-US" sz="1100" dirty="0"/>
                        <a:t>2</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803593006"/>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8</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9" name="Rectangle 28">
            <a:extLst>
              <a:ext uri="{FF2B5EF4-FFF2-40B4-BE49-F238E27FC236}">
                <a16:creationId xmlns:a16="http://schemas.microsoft.com/office/drawing/2014/main" id="{F26E7EEC-7793-EFD2-BD52-211376593E72}"/>
              </a:ext>
            </a:extLst>
          </p:cNvPr>
          <p:cNvSpPr/>
          <p:nvPr/>
        </p:nvSpPr>
        <p:spPr>
          <a:xfrm>
            <a:off x="9486224" y="759583"/>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50777" y="3633148"/>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59958" y="3871848"/>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19" name="TextBox 18">
            <a:extLst>
              <a:ext uri="{FF2B5EF4-FFF2-40B4-BE49-F238E27FC236}">
                <a16:creationId xmlns:a16="http://schemas.microsoft.com/office/drawing/2014/main" id="{382599C3-BED5-EA76-F8B4-26D6BBA94DF5}"/>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Tree>
    <p:extLst>
      <p:ext uri="{BB962C8B-B14F-4D97-AF65-F5344CB8AC3E}">
        <p14:creationId xmlns:p14="http://schemas.microsoft.com/office/powerpoint/2010/main" val="1255071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clock cycle 9, the second FMUL operation goes to execute to the FP Multipliers. The Reservation Station of the first FMUL is marked as free. The F1 register is marked free.</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1541185306"/>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1112601532"/>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r>
                        <a:rPr lang="en-US" sz="1100" dirty="0"/>
                        <a:t>FMUL.S</a:t>
                      </a:r>
                    </a:p>
                  </a:txBody>
                  <a:tcPr/>
                </a:tc>
                <a:tc>
                  <a:txBody>
                    <a:bodyPr/>
                    <a:lstStyle/>
                    <a:p>
                      <a:pPr algn="ctr"/>
                      <a:r>
                        <a:rPr lang="en-US" sz="1100" dirty="0"/>
                        <a:t>2</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2708400750"/>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9</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59958" y="388102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Tree>
    <p:extLst>
      <p:ext uri="{BB962C8B-B14F-4D97-AF65-F5344CB8AC3E}">
        <p14:creationId xmlns:p14="http://schemas.microsoft.com/office/powerpoint/2010/main" val="366487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cycle 10 the Reservation Station of the second FMUL is free.</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3750567486"/>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2206589337"/>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10</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Tree>
    <p:extLst>
      <p:ext uri="{BB962C8B-B14F-4D97-AF65-F5344CB8AC3E}">
        <p14:creationId xmlns:p14="http://schemas.microsoft.com/office/powerpoint/2010/main" val="3607948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cycle 11, the first FMUL operation completes and its result is broadcast through the Common Data Bus. The result reaches the Store Buffer where the first store operation was waiting for it.</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extLst>
              <p:ext uri="{D42A27DB-BD31-4B8C-83A1-F6EECF244321}">
                <p14:modId xmlns:p14="http://schemas.microsoft.com/office/powerpoint/2010/main" val="3751516657"/>
              </p:ext>
            </p:extLst>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30</a:t>
                      </a:r>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1872158556"/>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11</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
        <p:nvSpPr>
          <p:cNvPr id="38" name="TextBox 37">
            <a:extLst>
              <a:ext uri="{FF2B5EF4-FFF2-40B4-BE49-F238E27FC236}">
                <a16:creationId xmlns:a16="http://schemas.microsoft.com/office/drawing/2014/main" id="{EA9AF005-FA87-A1C4-9D4A-F4A68EDBDDE2}"/>
              </a:ext>
            </a:extLst>
          </p:cNvPr>
          <p:cNvSpPr txBox="1"/>
          <p:nvPr/>
        </p:nvSpPr>
        <p:spPr>
          <a:xfrm>
            <a:off x="2904608" y="604839"/>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11</a:t>
            </a:r>
          </a:p>
        </p:txBody>
      </p:sp>
    </p:spTree>
    <p:extLst>
      <p:ext uri="{BB962C8B-B14F-4D97-AF65-F5344CB8AC3E}">
        <p14:creationId xmlns:p14="http://schemas.microsoft.com/office/powerpoint/2010/main" val="4122338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cycle 12 the first store operation can finally go to the Memory Unit.</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30</a:t>
                      </a:r>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2982006792"/>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12</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
        <p:nvSpPr>
          <p:cNvPr id="38" name="TextBox 37">
            <a:extLst>
              <a:ext uri="{FF2B5EF4-FFF2-40B4-BE49-F238E27FC236}">
                <a16:creationId xmlns:a16="http://schemas.microsoft.com/office/drawing/2014/main" id="{EA9AF005-FA87-A1C4-9D4A-F4A68EDBDDE2}"/>
              </a:ext>
            </a:extLst>
          </p:cNvPr>
          <p:cNvSpPr txBox="1"/>
          <p:nvPr/>
        </p:nvSpPr>
        <p:spPr>
          <a:xfrm>
            <a:off x="2904608" y="604839"/>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11</a:t>
            </a:r>
          </a:p>
        </p:txBody>
      </p:sp>
      <p:sp>
        <p:nvSpPr>
          <p:cNvPr id="19" name="TextBox 18">
            <a:extLst>
              <a:ext uri="{FF2B5EF4-FFF2-40B4-BE49-F238E27FC236}">
                <a16:creationId xmlns:a16="http://schemas.microsoft.com/office/drawing/2014/main" id="{B80C45C1-FAC0-38A7-C5D7-2E355B82B011}"/>
              </a:ext>
            </a:extLst>
          </p:cNvPr>
          <p:cNvSpPr txBox="1"/>
          <p:nvPr/>
        </p:nvSpPr>
        <p:spPr>
          <a:xfrm>
            <a:off x="2904607" y="770091"/>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Tree>
    <p:extLst>
      <p:ext uri="{BB962C8B-B14F-4D97-AF65-F5344CB8AC3E}">
        <p14:creationId xmlns:p14="http://schemas.microsoft.com/office/powerpoint/2010/main" val="2554521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cycle 12 the Store Buffer slot where the first store operation was, is marked free.</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extLst>
              <p:ext uri="{D42A27DB-BD31-4B8C-83A1-F6EECF244321}">
                <p14:modId xmlns:p14="http://schemas.microsoft.com/office/powerpoint/2010/main" val="3996924088"/>
              </p:ext>
            </p:extLst>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endParaRPr lang="en-US" sz="1100" b="0" i="0" u="none" strike="noStrike" noProof="0" dirty="0">
                        <a:solidFill>
                          <a:srgbClr val="000000"/>
                        </a:solidFill>
                        <a:latin typeface="Aptos"/>
                      </a:endParaRPr>
                    </a:p>
                  </a:txBody>
                  <a:tcPr/>
                </a:tc>
                <a:tc>
                  <a:txBody>
                    <a:bodyPr/>
                    <a:lstStyle/>
                    <a:p>
                      <a:pPr algn="ctr"/>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2504686517"/>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12</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
        <p:nvSpPr>
          <p:cNvPr id="38" name="TextBox 37">
            <a:extLst>
              <a:ext uri="{FF2B5EF4-FFF2-40B4-BE49-F238E27FC236}">
                <a16:creationId xmlns:a16="http://schemas.microsoft.com/office/drawing/2014/main" id="{EA9AF005-FA87-A1C4-9D4A-F4A68EDBDDE2}"/>
              </a:ext>
            </a:extLst>
          </p:cNvPr>
          <p:cNvSpPr txBox="1"/>
          <p:nvPr/>
        </p:nvSpPr>
        <p:spPr>
          <a:xfrm>
            <a:off x="2904608" y="604839"/>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11</a:t>
            </a:r>
          </a:p>
        </p:txBody>
      </p:sp>
      <p:sp>
        <p:nvSpPr>
          <p:cNvPr id="19" name="TextBox 18">
            <a:extLst>
              <a:ext uri="{FF2B5EF4-FFF2-40B4-BE49-F238E27FC236}">
                <a16:creationId xmlns:a16="http://schemas.microsoft.com/office/drawing/2014/main" id="{A442BD92-0CE3-E4C3-8CBF-FB1F0039D5E7}"/>
              </a:ext>
            </a:extLst>
          </p:cNvPr>
          <p:cNvSpPr txBox="1"/>
          <p:nvPr/>
        </p:nvSpPr>
        <p:spPr>
          <a:xfrm>
            <a:off x="2904607" y="1091417"/>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
        <p:nvSpPr>
          <p:cNvPr id="48" name="TextBox 47">
            <a:extLst>
              <a:ext uri="{FF2B5EF4-FFF2-40B4-BE49-F238E27FC236}">
                <a16:creationId xmlns:a16="http://schemas.microsoft.com/office/drawing/2014/main" id="{59C72BBA-7A90-DA5E-662F-81750021E7F9}"/>
              </a:ext>
            </a:extLst>
          </p:cNvPr>
          <p:cNvSpPr txBox="1"/>
          <p:nvPr/>
        </p:nvSpPr>
        <p:spPr>
          <a:xfrm>
            <a:off x="2904608" y="760911"/>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Tree>
    <p:extLst>
      <p:ext uri="{BB962C8B-B14F-4D97-AF65-F5344CB8AC3E}">
        <p14:creationId xmlns:p14="http://schemas.microsoft.com/office/powerpoint/2010/main" val="4013132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Still in clock cycle 12 the second FMUL operation ends and its results are broadcast through the Common Data Bus to the Store Buffer, where the second store operation was waiting. It also gets copied to the F2 Register.</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extLst>
              <p:ext uri="{D42A27DB-BD31-4B8C-83A1-F6EECF244321}">
                <p14:modId xmlns:p14="http://schemas.microsoft.com/office/powerpoint/2010/main" val="1975808613"/>
              </p:ext>
            </p:extLst>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20</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endParaRPr lang="en-US" sz="1100" b="0" i="0" u="none" strike="noStrike" noProof="0" dirty="0">
                        <a:solidFill>
                          <a:srgbClr val="000000"/>
                        </a:solidFill>
                        <a:latin typeface="Aptos"/>
                      </a:endParaRPr>
                    </a:p>
                  </a:txBody>
                  <a:tcPr/>
                </a:tc>
                <a:tc>
                  <a:txBody>
                    <a:bodyPr/>
                    <a:lstStyle/>
                    <a:p>
                      <a:pPr algn="ctr"/>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3599524750"/>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20</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12</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0" name="Rectangle 39">
            <a:extLst>
              <a:ext uri="{FF2B5EF4-FFF2-40B4-BE49-F238E27FC236}">
                <a16:creationId xmlns:a16="http://schemas.microsoft.com/office/drawing/2014/main" id="{B78FA9A3-495F-5202-98B1-5E0A5A373A20}"/>
              </a:ext>
            </a:extLst>
          </p:cNvPr>
          <p:cNvSpPr/>
          <p:nvPr/>
        </p:nvSpPr>
        <p:spPr>
          <a:xfrm>
            <a:off x="9486223" y="1016642"/>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792776"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
        <p:nvSpPr>
          <p:cNvPr id="38" name="TextBox 37">
            <a:extLst>
              <a:ext uri="{FF2B5EF4-FFF2-40B4-BE49-F238E27FC236}">
                <a16:creationId xmlns:a16="http://schemas.microsoft.com/office/drawing/2014/main" id="{EA9AF005-FA87-A1C4-9D4A-F4A68EDBDDE2}"/>
              </a:ext>
            </a:extLst>
          </p:cNvPr>
          <p:cNvSpPr txBox="1"/>
          <p:nvPr/>
        </p:nvSpPr>
        <p:spPr>
          <a:xfrm>
            <a:off x="2904608" y="604839"/>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11</a:t>
            </a:r>
          </a:p>
        </p:txBody>
      </p:sp>
      <p:sp>
        <p:nvSpPr>
          <p:cNvPr id="19" name="TextBox 18">
            <a:extLst>
              <a:ext uri="{FF2B5EF4-FFF2-40B4-BE49-F238E27FC236}">
                <a16:creationId xmlns:a16="http://schemas.microsoft.com/office/drawing/2014/main" id="{A442BD92-0CE3-E4C3-8CBF-FB1F0039D5E7}"/>
              </a:ext>
            </a:extLst>
          </p:cNvPr>
          <p:cNvSpPr txBox="1"/>
          <p:nvPr/>
        </p:nvSpPr>
        <p:spPr>
          <a:xfrm>
            <a:off x="2904607" y="1091417"/>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
        <p:nvSpPr>
          <p:cNvPr id="44" name="TextBox 43">
            <a:extLst>
              <a:ext uri="{FF2B5EF4-FFF2-40B4-BE49-F238E27FC236}">
                <a16:creationId xmlns:a16="http://schemas.microsoft.com/office/drawing/2014/main" id="{A646F0EF-7FC7-B7A3-53C3-EF24E89BF13B}"/>
              </a:ext>
            </a:extLst>
          </p:cNvPr>
          <p:cNvSpPr txBox="1"/>
          <p:nvPr/>
        </p:nvSpPr>
        <p:spPr>
          <a:xfrm>
            <a:off x="2895427" y="760911"/>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Tree>
    <p:extLst>
      <p:ext uri="{BB962C8B-B14F-4D97-AF65-F5344CB8AC3E}">
        <p14:creationId xmlns:p14="http://schemas.microsoft.com/office/powerpoint/2010/main" val="3206757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0, before we begin executing, things are as depicted. Integer registers t0=8 and f0=10. The vector[3] at t0 has values 3.0, 2.0, 1.0.</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1801883680"/>
              </p:ext>
            </p:extLst>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3837463807"/>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3958880234"/>
                  </a:ext>
                </a:extLst>
              </a:tr>
              <a:tr h="174966">
                <a:tc>
                  <a:txBody>
                    <a:bodyPr/>
                    <a:lstStyle/>
                    <a:p>
                      <a:pPr lvl="0" algn="ctr">
                        <a:buNone/>
                      </a:pPr>
                      <a:r>
                        <a:rPr lang="en-US" sz="1000" b="0" i="0" u="none" strike="noStrike" noProof="0" dirty="0" err="1">
                          <a:solidFill>
                            <a:srgbClr val="000000"/>
                          </a:solidFill>
                          <a:latin typeface="Courier New"/>
                        </a:rPr>
                        <a:t>flw</a:t>
                      </a:r>
                      <a:r>
                        <a:rPr lang="en-US" sz="1000" b="0" i="0" u="none" strike="noStrike" noProof="0" dirty="0">
                          <a:solidFill>
                            <a:srgbClr val="000000"/>
                          </a:solidFill>
                          <a:latin typeface="Courier New"/>
                        </a:rPr>
                        <a:t> f1,0(t0)</a:t>
                      </a:r>
                      <a:endParaRPr lang="en-US" dirty="0"/>
                    </a:p>
                  </a:txBody>
                  <a:tcPr/>
                </a:tc>
                <a:extLst>
                  <a:ext uri="{0D108BD9-81ED-4DB2-BD59-A6C34878D82A}">
                    <a16:rowId xmlns:a16="http://schemas.microsoft.com/office/drawing/2014/main" val="1321956166"/>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000" b="0" i="0" u="none" strike="noStrike" noProof="0" dirty="0" err="1">
                          <a:solidFill>
                            <a:srgbClr val="000000"/>
                          </a:solidFill>
                          <a:latin typeface="Courier New"/>
                        </a:rPr>
                        <a:t>flw</a:t>
                      </a:r>
                      <a:r>
                        <a:rPr lang="en-US" sz="1000" b="0" i="0" u="none" strike="noStrike" noProof="0" dirty="0">
                          <a:solidFill>
                            <a:srgbClr val="000000"/>
                          </a:solidFill>
                          <a:latin typeface="Courier New"/>
                        </a:rPr>
                        <a:t> f1,0(t0)</a:t>
                      </a:r>
                      <a:endParaRPr lang="en-US" sz="1000"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173536340"/>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endParaRPr lang="en-US" sz="1100" b="0" dirty="0"/>
                    </a:p>
                  </a:txBody>
                  <a:tcPr/>
                </a:tc>
                <a:extLst>
                  <a:ext uri="{0D108BD9-81ED-4DB2-BD59-A6C34878D82A}">
                    <a16:rowId xmlns:a16="http://schemas.microsoft.com/office/drawing/2014/main" val="1743698386"/>
                  </a:ext>
                </a:extLst>
              </a:tr>
              <a:tr h="124309">
                <a:tc>
                  <a:txBody>
                    <a:bodyPr/>
                    <a:lstStyle/>
                    <a:p>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705868604"/>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3790974506"/>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3354853478"/>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0</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Tree>
    <p:extLst>
      <p:ext uri="{BB962C8B-B14F-4D97-AF65-F5344CB8AC3E}">
        <p14:creationId xmlns:p14="http://schemas.microsoft.com/office/powerpoint/2010/main" val="3884983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clock cycle 13 the second store operation goes to the Memory Unit. The register F2 is no longer busy.</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20</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endParaRPr lang="en-US" sz="1100" b="0" i="0" u="none" strike="noStrike" noProof="0" dirty="0">
                        <a:solidFill>
                          <a:srgbClr val="000000"/>
                        </a:solidFill>
                        <a:latin typeface="Aptos"/>
                      </a:endParaRPr>
                    </a:p>
                  </a:txBody>
                  <a:tcPr/>
                </a:tc>
                <a:tc>
                  <a:txBody>
                    <a:bodyPr/>
                    <a:lstStyle/>
                    <a:p>
                      <a:pPr algn="ctr"/>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1811515217"/>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20</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13</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792776"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
        <p:nvSpPr>
          <p:cNvPr id="38" name="TextBox 37">
            <a:extLst>
              <a:ext uri="{FF2B5EF4-FFF2-40B4-BE49-F238E27FC236}">
                <a16:creationId xmlns:a16="http://schemas.microsoft.com/office/drawing/2014/main" id="{EA9AF005-FA87-A1C4-9D4A-F4A68EDBDDE2}"/>
              </a:ext>
            </a:extLst>
          </p:cNvPr>
          <p:cNvSpPr txBox="1"/>
          <p:nvPr/>
        </p:nvSpPr>
        <p:spPr>
          <a:xfrm>
            <a:off x="2904608" y="604839"/>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11</a:t>
            </a:r>
          </a:p>
        </p:txBody>
      </p:sp>
      <p:sp>
        <p:nvSpPr>
          <p:cNvPr id="19" name="TextBox 18">
            <a:extLst>
              <a:ext uri="{FF2B5EF4-FFF2-40B4-BE49-F238E27FC236}">
                <a16:creationId xmlns:a16="http://schemas.microsoft.com/office/drawing/2014/main" id="{A442BD92-0CE3-E4C3-8CBF-FB1F0039D5E7}"/>
              </a:ext>
            </a:extLst>
          </p:cNvPr>
          <p:cNvSpPr txBox="1"/>
          <p:nvPr/>
        </p:nvSpPr>
        <p:spPr>
          <a:xfrm>
            <a:off x="2904607" y="1091417"/>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
        <p:nvSpPr>
          <p:cNvPr id="44" name="TextBox 43">
            <a:extLst>
              <a:ext uri="{FF2B5EF4-FFF2-40B4-BE49-F238E27FC236}">
                <a16:creationId xmlns:a16="http://schemas.microsoft.com/office/drawing/2014/main" id="{A646F0EF-7FC7-B7A3-53C3-EF24E89BF13B}"/>
              </a:ext>
            </a:extLst>
          </p:cNvPr>
          <p:cNvSpPr txBox="1"/>
          <p:nvPr/>
        </p:nvSpPr>
        <p:spPr>
          <a:xfrm>
            <a:off x="2895427" y="760911"/>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
        <p:nvSpPr>
          <p:cNvPr id="48" name="TextBox 47">
            <a:extLst>
              <a:ext uri="{FF2B5EF4-FFF2-40B4-BE49-F238E27FC236}">
                <a16:creationId xmlns:a16="http://schemas.microsoft.com/office/drawing/2014/main" id="{47029DF2-1D63-7A07-80CE-220E8633045E}"/>
              </a:ext>
            </a:extLst>
          </p:cNvPr>
          <p:cNvSpPr txBox="1"/>
          <p:nvPr/>
        </p:nvSpPr>
        <p:spPr>
          <a:xfrm>
            <a:off x="2904606" y="1265850"/>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13</a:t>
            </a:r>
          </a:p>
        </p:txBody>
      </p:sp>
    </p:spTree>
    <p:extLst>
      <p:ext uri="{BB962C8B-B14F-4D97-AF65-F5344CB8AC3E}">
        <p14:creationId xmlns:p14="http://schemas.microsoft.com/office/powerpoint/2010/main" val="2097785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t>Still in clock cycle 13, the second store operation slot in the Store Buffer is marked free.</a:t>
            </a:r>
            <a:endParaRPr lang="en-US"/>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extLst>
              <p:ext uri="{D42A27DB-BD31-4B8C-83A1-F6EECF244321}">
                <p14:modId xmlns:p14="http://schemas.microsoft.com/office/powerpoint/2010/main" val="1447191976"/>
              </p:ext>
            </p:extLst>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endParaRPr lang="en-US" sz="1100" b="0" dirty="0" err="1"/>
                    </a:p>
                  </a:txBody>
                  <a:tcPr/>
                </a:tc>
                <a:tc>
                  <a:txBody>
                    <a:bodyPr/>
                    <a:lstStyle/>
                    <a:p>
                      <a:pPr algn="ctr"/>
                      <a:endParaRPr lang="en-US" sz="1100" b="0" dirty="0"/>
                    </a:p>
                  </a:txBody>
                  <a:tcPr/>
                </a:tc>
                <a:extLst>
                  <a:ext uri="{0D108BD9-81ED-4DB2-BD59-A6C34878D82A}">
                    <a16:rowId xmlns:a16="http://schemas.microsoft.com/office/drawing/2014/main" val="1989902640"/>
                  </a:ext>
                </a:extLst>
              </a:tr>
              <a:tr h="151771">
                <a:tc>
                  <a:txBody>
                    <a:bodyPr/>
                    <a:lstStyle/>
                    <a:p>
                      <a:pPr lvl="0">
                        <a:buNone/>
                      </a:pPr>
                      <a:endParaRPr lang="en-US" sz="1100" b="0" i="0" u="none" strike="noStrike" noProof="0" dirty="0">
                        <a:solidFill>
                          <a:srgbClr val="000000"/>
                        </a:solidFill>
                        <a:latin typeface="Aptos"/>
                      </a:endParaRPr>
                    </a:p>
                  </a:txBody>
                  <a:tcPr/>
                </a:tc>
                <a:tc>
                  <a:txBody>
                    <a:bodyPr/>
                    <a:lstStyle/>
                    <a:p>
                      <a:pPr algn="ctr"/>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866224012"/>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20</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13</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54" name="TextBox 53">
            <a:extLst>
              <a:ext uri="{FF2B5EF4-FFF2-40B4-BE49-F238E27FC236}">
                <a16:creationId xmlns:a16="http://schemas.microsoft.com/office/drawing/2014/main" id="{634A40F9-6ADF-01EC-E448-A22A0C4CBF7A}"/>
              </a:ext>
            </a:extLst>
          </p:cNvPr>
          <p:cNvSpPr txBox="1"/>
          <p:nvPr/>
        </p:nvSpPr>
        <p:spPr>
          <a:xfrm>
            <a:off x="2904607" y="94452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8</a:t>
            </a:r>
          </a:p>
        </p:txBody>
      </p:sp>
      <p:sp>
        <p:nvSpPr>
          <p:cNvPr id="38" name="TextBox 37">
            <a:extLst>
              <a:ext uri="{FF2B5EF4-FFF2-40B4-BE49-F238E27FC236}">
                <a16:creationId xmlns:a16="http://schemas.microsoft.com/office/drawing/2014/main" id="{EA9AF005-FA87-A1C4-9D4A-F4A68EDBDDE2}"/>
              </a:ext>
            </a:extLst>
          </p:cNvPr>
          <p:cNvSpPr txBox="1"/>
          <p:nvPr/>
        </p:nvSpPr>
        <p:spPr>
          <a:xfrm>
            <a:off x="2904608" y="604839"/>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11</a:t>
            </a:r>
          </a:p>
        </p:txBody>
      </p:sp>
      <p:sp>
        <p:nvSpPr>
          <p:cNvPr id="19" name="TextBox 18">
            <a:extLst>
              <a:ext uri="{FF2B5EF4-FFF2-40B4-BE49-F238E27FC236}">
                <a16:creationId xmlns:a16="http://schemas.microsoft.com/office/drawing/2014/main" id="{A442BD92-0CE3-E4C3-8CBF-FB1F0039D5E7}"/>
              </a:ext>
            </a:extLst>
          </p:cNvPr>
          <p:cNvSpPr txBox="1"/>
          <p:nvPr/>
        </p:nvSpPr>
        <p:spPr>
          <a:xfrm>
            <a:off x="2904607" y="1091417"/>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
        <p:nvSpPr>
          <p:cNvPr id="44" name="TextBox 43">
            <a:extLst>
              <a:ext uri="{FF2B5EF4-FFF2-40B4-BE49-F238E27FC236}">
                <a16:creationId xmlns:a16="http://schemas.microsoft.com/office/drawing/2014/main" id="{A646F0EF-7FC7-B7A3-53C3-EF24E89BF13B}"/>
              </a:ext>
            </a:extLst>
          </p:cNvPr>
          <p:cNvSpPr txBox="1"/>
          <p:nvPr/>
        </p:nvSpPr>
        <p:spPr>
          <a:xfrm>
            <a:off x="2895427" y="760911"/>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12</a:t>
            </a:r>
          </a:p>
        </p:txBody>
      </p:sp>
      <p:sp>
        <p:nvSpPr>
          <p:cNvPr id="48" name="TextBox 47">
            <a:extLst>
              <a:ext uri="{FF2B5EF4-FFF2-40B4-BE49-F238E27FC236}">
                <a16:creationId xmlns:a16="http://schemas.microsoft.com/office/drawing/2014/main" id="{47029DF2-1D63-7A07-80CE-220E8633045E}"/>
              </a:ext>
            </a:extLst>
          </p:cNvPr>
          <p:cNvSpPr txBox="1"/>
          <p:nvPr/>
        </p:nvSpPr>
        <p:spPr>
          <a:xfrm>
            <a:off x="2904606" y="1265850"/>
            <a:ext cx="38921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13</a:t>
            </a:r>
          </a:p>
        </p:txBody>
      </p:sp>
    </p:spTree>
    <p:extLst>
      <p:ext uri="{BB962C8B-B14F-4D97-AF65-F5344CB8AC3E}">
        <p14:creationId xmlns:p14="http://schemas.microsoft.com/office/powerpoint/2010/main" val="810679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1 the first load goes to the Memory Unit. We assume a</a:t>
            </a:r>
            <a:r>
              <a:rPr lang="en-US" sz="1100" b="1" dirty="0"/>
              <a:t> cache miss</a:t>
            </a:r>
            <a:r>
              <a:rPr lang="en-US" sz="1100" dirty="0"/>
              <a:t> for the whole vector, so all memory operations will have to wait 5 cycles for the vector to load. Destination register F1 is marked as busy waiting for the load.</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3837463807"/>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3958880234"/>
                  </a:ext>
                </a:extLst>
              </a:tr>
              <a:tr h="174966">
                <a:tc>
                  <a:txBody>
                    <a:bodyPr/>
                    <a:lstStyle/>
                    <a:p>
                      <a:pPr lvl="0" algn="ctr">
                        <a:buNone/>
                      </a:pPr>
                      <a:r>
                        <a:rPr lang="en-US" sz="1000" b="0" i="0" u="none" strike="noStrike" noProof="0" dirty="0" err="1">
                          <a:solidFill>
                            <a:srgbClr val="000000"/>
                          </a:solidFill>
                          <a:latin typeface="Courier New"/>
                        </a:rPr>
                        <a:t>flw</a:t>
                      </a:r>
                      <a:r>
                        <a:rPr lang="en-US" sz="1000" b="0" i="0" u="none" strike="noStrike" noProof="0" dirty="0">
                          <a:solidFill>
                            <a:srgbClr val="000000"/>
                          </a:solidFill>
                          <a:latin typeface="Courier New"/>
                        </a:rPr>
                        <a:t> f1,0(t0)</a:t>
                      </a:r>
                      <a:endParaRPr lang="en-US" dirty="0"/>
                    </a:p>
                  </a:txBody>
                  <a:tcPr/>
                </a:tc>
                <a:extLst>
                  <a:ext uri="{0D108BD9-81ED-4DB2-BD59-A6C34878D82A}">
                    <a16:rowId xmlns:a16="http://schemas.microsoft.com/office/drawing/2014/main" val="1321956166"/>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000" b="0" i="0" u="none" strike="noStrike" noProof="0" dirty="0" err="1">
                          <a:solidFill>
                            <a:srgbClr val="000000"/>
                          </a:solidFill>
                          <a:latin typeface="Courier New"/>
                        </a:rPr>
                        <a:t>flw</a:t>
                      </a:r>
                      <a:r>
                        <a:rPr lang="en-US" sz="1000" b="0" i="0" u="none" strike="noStrike" noProof="0" dirty="0">
                          <a:solidFill>
                            <a:srgbClr val="000000"/>
                          </a:solidFill>
                          <a:latin typeface="Courier New"/>
                        </a:rPr>
                        <a:t> f1,0(t0)</a:t>
                      </a:r>
                      <a:endParaRPr lang="en-US" sz="1000"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1795673689"/>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endParaRPr lang="en-US" sz="1100" b="0" dirty="0"/>
                    </a:p>
                  </a:txBody>
                  <a:tcPr/>
                </a:tc>
                <a:extLst>
                  <a:ext uri="{0D108BD9-81ED-4DB2-BD59-A6C34878D82A}">
                    <a16:rowId xmlns:a16="http://schemas.microsoft.com/office/drawing/2014/main" val="1743698386"/>
                  </a:ext>
                </a:extLst>
              </a:tr>
              <a:tr h="124309">
                <a:tc>
                  <a:txBody>
                    <a:bodyPr/>
                    <a:lstStyle/>
                    <a:p>
                      <a:pPr algn="ctr"/>
                      <a:r>
                        <a:rPr lang="en-US" sz="1100" b="0" dirty="0"/>
                        <a:t>8</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9" name="Rectangle 18">
            <a:extLst>
              <a:ext uri="{FF2B5EF4-FFF2-40B4-BE49-F238E27FC236}">
                <a16:creationId xmlns:a16="http://schemas.microsoft.com/office/drawing/2014/main" id="{3C80E4C9-9508-B2D7-BC26-3F7C84A4389B}"/>
              </a:ext>
            </a:extLst>
          </p:cNvPr>
          <p:cNvSpPr/>
          <p:nvPr/>
        </p:nvSpPr>
        <p:spPr>
          <a:xfrm>
            <a:off x="3840079" y="389021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F3380EB-2FAF-0D0B-9F2D-7BC67FEF51C0}"/>
              </a:ext>
            </a:extLst>
          </p:cNvPr>
          <p:cNvSpPr/>
          <p:nvPr/>
        </p:nvSpPr>
        <p:spPr>
          <a:xfrm>
            <a:off x="9467862" y="777944"/>
            <a:ext cx="1085499" cy="21224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6583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2 the first FMUL goes to the Reservation Station. Register F1 is waiting for a memory load, so we mark the operand accordingly. Destination register F2 is marked as busy.</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572670633"/>
              </p:ext>
            </p:extLst>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3958880234"/>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1321956166"/>
                  </a:ext>
                </a:extLst>
              </a:tr>
              <a:tr h="174966">
                <a:tc>
                  <a:txBody>
                    <a:bodyPr/>
                    <a:lstStyle/>
                    <a:p>
                      <a:pPr lvl="0" algn="ctr">
                        <a:buNone/>
                      </a:pPr>
                      <a:r>
                        <a:rPr lang="en-US" sz="1000" b="0" i="0" u="none" strike="noStrike" noProof="0" dirty="0" err="1">
                          <a:solidFill>
                            <a:srgbClr val="000000"/>
                          </a:solidFill>
                          <a:latin typeface="Courier New"/>
                        </a:rPr>
                        <a:t>flw</a:t>
                      </a:r>
                      <a:r>
                        <a:rPr lang="en-US" sz="1000" b="0" i="0" u="none" strike="noStrike" noProof="0" dirty="0">
                          <a:solidFill>
                            <a:srgbClr val="000000"/>
                          </a:solidFill>
                          <a:latin typeface="Courier New"/>
                        </a:rPr>
                        <a:t> f1,0(t0)</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endParaRPr lang="en-US" sz="1100" b="0" dirty="0"/>
                    </a:p>
                  </a:txBody>
                  <a:tcPr/>
                </a:tc>
                <a:extLst>
                  <a:ext uri="{0D108BD9-81ED-4DB2-BD59-A6C34878D82A}">
                    <a16:rowId xmlns:a16="http://schemas.microsoft.com/office/drawing/2014/main" val="1743698386"/>
                  </a:ext>
                </a:extLst>
              </a:tr>
              <a:tr h="124309">
                <a:tc>
                  <a:txBody>
                    <a:bodyPr/>
                    <a:lstStyle/>
                    <a:p>
                      <a:pPr algn="ctr"/>
                      <a:r>
                        <a:rPr lang="en-US" sz="1100" b="0" dirty="0"/>
                        <a:t>8</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47444697"/>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FLW F1</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2</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9" name="Rectangle 18">
            <a:extLst>
              <a:ext uri="{FF2B5EF4-FFF2-40B4-BE49-F238E27FC236}">
                <a16:creationId xmlns:a16="http://schemas.microsoft.com/office/drawing/2014/main" id="{3C80E4C9-9508-B2D7-BC26-3F7C84A4389B}"/>
              </a:ext>
            </a:extLst>
          </p:cNvPr>
          <p:cNvSpPr/>
          <p:nvPr/>
        </p:nvSpPr>
        <p:spPr>
          <a:xfrm>
            <a:off x="3840079" y="389021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32416" y="363314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2EE0388A-939C-C461-E0EA-5CB4F39848C7}"/>
              </a:ext>
            </a:extLst>
          </p:cNvPr>
          <p:cNvSpPr txBox="1"/>
          <p:nvPr/>
        </p:nvSpPr>
        <p:spPr>
          <a:xfrm>
            <a:off x="2441903" y="5919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Tree>
    <p:extLst>
      <p:ext uri="{BB962C8B-B14F-4D97-AF65-F5344CB8AC3E}">
        <p14:creationId xmlns:p14="http://schemas.microsoft.com/office/powerpoint/2010/main" val="2063246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3 the first memory store operation goes store buffer. At this time 2 things are detected: there is a previous load at the same address waiting, and the value of F2 is waiting for an FMUL operation. This operation will not complete until both conditions are cleared.</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3651794526"/>
              </p:ext>
            </p:extLst>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1321956166"/>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000" b="0" i="0" u="none" strike="noStrike" noProof="0" dirty="0" err="1">
                          <a:solidFill>
                            <a:srgbClr val="000000"/>
                          </a:solidFill>
                          <a:latin typeface="Courier New"/>
                        </a:rPr>
                        <a:t>flw</a:t>
                      </a:r>
                      <a:r>
                        <a:rPr lang="en-US" sz="1000" b="0" i="0" u="none" strike="noStrike" noProof="0" dirty="0">
                          <a:solidFill>
                            <a:srgbClr val="000000"/>
                          </a:solidFill>
                          <a:latin typeface="Courier New"/>
                        </a:rPr>
                        <a:t> f1,0(t0)</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extLst>
              <p:ext uri="{D42A27DB-BD31-4B8C-83A1-F6EECF244321}">
                <p14:modId xmlns:p14="http://schemas.microsoft.com/office/powerpoint/2010/main" val="2961934744"/>
              </p:ext>
            </p:extLst>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endParaRPr lang="en-US" sz="1100" b="0" dirty="0"/>
                    </a:p>
                  </a:txBody>
                  <a:tcPr/>
                </a:tc>
                <a:extLst>
                  <a:ext uri="{0D108BD9-81ED-4DB2-BD59-A6C34878D82A}">
                    <a16:rowId xmlns:a16="http://schemas.microsoft.com/office/drawing/2014/main" val="1743698386"/>
                  </a:ext>
                </a:extLst>
              </a:tr>
              <a:tr h="124309">
                <a:tc>
                  <a:txBody>
                    <a:bodyPr/>
                    <a:lstStyle/>
                    <a:p>
                      <a:pPr algn="ctr"/>
                      <a:r>
                        <a:rPr lang="en-US" sz="1100" b="0" dirty="0"/>
                        <a:t>8</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a:t>FLW F1</a:t>
                      </a:r>
                      <a:endParaRPr lang="en-US" sz="1100" dirty="0"/>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3</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9" name="Rectangle 18">
            <a:extLst>
              <a:ext uri="{FF2B5EF4-FFF2-40B4-BE49-F238E27FC236}">
                <a16:creationId xmlns:a16="http://schemas.microsoft.com/office/drawing/2014/main" id="{3C80E4C9-9508-B2D7-BC26-3F7C84A4389B}"/>
              </a:ext>
            </a:extLst>
          </p:cNvPr>
          <p:cNvSpPr/>
          <p:nvPr/>
        </p:nvSpPr>
        <p:spPr>
          <a:xfrm>
            <a:off x="3840079" y="389021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32416" y="363314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841BA946-F1C8-ABDE-EB8F-4D851ADEF356}"/>
              </a:ext>
            </a:extLst>
          </p:cNvPr>
          <p:cNvSpPr txBox="1"/>
          <p:nvPr/>
        </p:nvSpPr>
        <p:spPr>
          <a:xfrm>
            <a:off x="2436393" y="79763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Tree>
    <p:extLst>
      <p:ext uri="{BB962C8B-B14F-4D97-AF65-F5344CB8AC3E}">
        <p14:creationId xmlns:p14="http://schemas.microsoft.com/office/powerpoint/2010/main" val="1017699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4 the second memory load operation goes to the Load Buffer. The cache hasn't loaded the vector yet, so it stalls. Register F1 is remarked as waiting for this memory load.</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459336287"/>
              </p:ext>
            </p:extLst>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000" b="0" i="0" u="none" strike="noStrike" noProof="0" dirty="0" err="1">
                          <a:solidFill>
                            <a:srgbClr val="000000"/>
                          </a:solidFill>
                          <a:latin typeface="Courier New"/>
                        </a:rPr>
                        <a:t>flw</a:t>
                      </a:r>
                      <a:r>
                        <a:rPr lang="en-US" sz="1000" b="0" i="0" u="none" strike="noStrike" noProof="0" dirty="0">
                          <a:solidFill>
                            <a:srgbClr val="000000"/>
                          </a:solidFill>
                          <a:latin typeface="Courier New"/>
                        </a:rPr>
                        <a:t> f1,0(t0)</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1668959654"/>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4</a:t>
                      </a:r>
                    </a:p>
                  </a:txBody>
                  <a:tcPr/>
                </a:tc>
                <a:extLst>
                  <a:ext uri="{0D108BD9-81ED-4DB2-BD59-A6C34878D82A}">
                    <a16:rowId xmlns:a16="http://schemas.microsoft.com/office/drawing/2014/main" val="1743698386"/>
                  </a:ext>
                </a:extLst>
              </a:tr>
              <a:tr h="124309">
                <a:tc>
                  <a:txBody>
                    <a:bodyPr/>
                    <a:lstStyle/>
                    <a:p>
                      <a:pPr algn="ctr"/>
                      <a:r>
                        <a:rPr lang="en-US" sz="1100" b="0" dirty="0"/>
                        <a:t>8</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a:t>FLW F1</a:t>
                      </a:r>
                      <a:endParaRPr lang="en-US" sz="1100" dirty="0"/>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4</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9" name="Rectangle 18">
            <a:extLst>
              <a:ext uri="{FF2B5EF4-FFF2-40B4-BE49-F238E27FC236}">
                <a16:creationId xmlns:a16="http://schemas.microsoft.com/office/drawing/2014/main" id="{3C80E4C9-9508-B2D7-BC26-3F7C84A4389B}"/>
              </a:ext>
            </a:extLst>
          </p:cNvPr>
          <p:cNvSpPr/>
          <p:nvPr/>
        </p:nvSpPr>
        <p:spPr>
          <a:xfrm>
            <a:off x="3840079" y="389021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32416" y="363314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8" name="Rectangle 47">
            <a:extLst>
              <a:ext uri="{FF2B5EF4-FFF2-40B4-BE49-F238E27FC236}">
                <a16:creationId xmlns:a16="http://schemas.microsoft.com/office/drawing/2014/main" id="{721DF711-985E-38FC-E0B1-4F64C6ACFD6C}"/>
              </a:ext>
            </a:extLst>
          </p:cNvPr>
          <p:cNvSpPr/>
          <p:nvPr/>
        </p:nvSpPr>
        <p:spPr>
          <a:xfrm>
            <a:off x="3840078" y="364233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2332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5 the second multiplication operation goes to the Reservation Station. Register operand F1 is waiting for the second load operation, so it stalls. Register F2 is remarked as waiting for this second FMUL operation.</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2524098016"/>
              </p:ext>
            </p:extLst>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000" b="0" i="0" u="none" strike="noStrike" noProof="0" dirty="0" err="1">
                          <a:solidFill>
                            <a:srgbClr val="000000"/>
                          </a:solidFill>
                          <a:latin typeface="Courier New"/>
                        </a:rPr>
                        <a:t>fmul.s</a:t>
                      </a:r>
                      <a:r>
                        <a:rPr lang="en-US" sz="1000" b="0" i="0" u="none" strike="noStrike" noProof="0" dirty="0">
                          <a:solidFill>
                            <a:srgbClr val="000000"/>
                          </a:solidFill>
                          <a:latin typeface="Courier New"/>
                        </a:rPr>
                        <a:t> f2,f1,f0</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4</a:t>
                      </a:r>
                    </a:p>
                  </a:txBody>
                  <a:tcPr/>
                </a:tc>
                <a:extLst>
                  <a:ext uri="{0D108BD9-81ED-4DB2-BD59-A6C34878D82A}">
                    <a16:rowId xmlns:a16="http://schemas.microsoft.com/office/drawing/2014/main" val="1743698386"/>
                  </a:ext>
                </a:extLst>
              </a:tr>
              <a:tr h="124309">
                <a:tc>
                  <a:txBody>
                    <a:bodyPr/>
                    <a:lstStyle/>
                    <a:p>
                      <a:pPr algn="ctr"/>
                      <a:r>
                        <a:rPr lang="en-US" sz="1100" b="0" dirty="0"/>
                        <a:t>8</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3640909371"/>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FLW F1</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pPr algn="ctr"/>
                      <a:r>
                        <a:rPr lang="en-US" sz="1100" dirty="0"/>
                        <a:t>FMUL.S</a:t>
                      </a:r>
                    </a:p>
                  </a:txBody>
                  <a:tcPr/>
                </a:tc>
                <a:tc>
                  <a:txBody>
                    <a:bodyPr/>
                    <a:lstStyle/>
                    <a:p>
                      <a:pPr algn="ctr"/>
                      <a:r>
                        <a:rPr lang="en-US" sz="1100" dirty="0"/>
                        <a:t>FLW2 F1</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5</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9" name="Rectangle 18">
            <a:extLst>
              <a:ext uri="{FF2B5EF4-FFF2-40B4-BE49-F238E27FC236}">
                <a16:creationId xmlns:a16="http://schemas.microsoft.com/office/drawing/2014/main" id="{3C80E4C9-9508-B2D7-BC26-3F7C84A4389B}"/>
              </a:ext>
            </a:extLst>
          </p:cNvPr>
          <p:cNvSpPr/>
          <p:nvPr/>
        </p:nvSpPr>
        <p:spPr>
          <a:xfrm>
            <a:off x="3840079" y="389021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32416" y="363314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8" name="Rectangle 47">
            <a:extLst>
              <a:ext uri="{FF2B5EF4-FFF2-40B4-BE49-F238E27FC236}">
                <a16:creationId xmlns:a16="http://schemas.microsoft.com/office/drawing/2014/main" id="{721DF711-985E-38FC-E0B1-4F64C6ACFD6C}"/>
              </a:ext>
            </a:extLst>
          </p:cNvPr>
          <p:cNvSpPr/>
          <p:nvPr/>
        </p:nvSpPr>
        <p:spPr>
          <a:xfrm>
            <a:off x="3840078" y="364233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41597" y="388102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7820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6 the second memory store operation goes to the Store Buffer. Two conditions are observed: there is a pending load from the same memory position and source operand F2 </a:t>
            </a:r>
            <a:r>
              <a:rPr lang="en-US" sz="1100"/>
              <a:t>is busy waiting for an FMUL (second multiplication) operation. Until both conditions are cleared, the store operation will stall.</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1253051601"/>
              </p:ext>
            </p:extLst>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r>
                        <a:rPr lang="en-US" sz="1000" b="0" i="0" u="none" strike="noStrike" noProof="0" dirty="0" err="1">
                          <a:solidFill>
                            <a:srgbClr val="000000"/>
                          </a:solidFill>
                          <a:latin typeface="Courier New"/>
                        </a:rPr>
                        <a:t>fsw</a:t>
                      </a:r>
                      <a:r>
                        <a:rPr lang="en-US" sz="1000" b="0" i="0" u="none" strike="noStrike" noProof="0" dirty="0">
                          <a:solidFill>
                            <a:srgbClr val="000000"/>
                          </a:solidFill>
                          <a:latin typeface="Courier New"/>
                        </a:rPr>
                        <a:t> f2,0(t0)</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extLst>
              <p:ext uri="{D42A27DB-BD31-4B8C-83A1-F6EECF244321}">
                <p14:modId xmlns:p14="http://schemas.microsoft.com/office/powerpoint/2010/main" val="2142793739"/>
              </p:ext>
            </p:extLst>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4</a:t>
                      </a:r>
                    </a:p>
                  </a:txBody>
                  <a:tcPr/>
                </a:tc>
                <a:extLst>
                  <a:ext uri="{0D108BD9-81ED-4DB2-BD59-A6C34878D82A}">
                    <a16:rowId xmlns:a16="http://schemas.microsoft.com/office/drawing/2014/main" val="1743698386"/>
                  </a:ext>
                </a:extLst>
              </a:tr>
              <a:tr h="124309">
                <a:tc>
                  <a:txBody>
                    <a:bodyPr/>
                    <a:lstStyle/>
                    <a:p>
                      <a:pPr algn="ctr"/>
                      <a:r>
                        <a:rPr lang="en-US" sz="1100" b="0" dirty="0"/>
                        <a:t>8</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FLW F1</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pPr algn="ctr"/>
                      <a:r>
                        <a:rPr lang="en-US" sz="1100"/>
                        <a:t>FMUL.S</a:t>
                      </a:r>
                      <a:endParaRPr lang="en-US" sz="1100" dirty="0"/>
                    </a:p>
                  </a:txBody>
                  <a:tcPr/>
                </a:tc>
                <a:tc>
                  <a:txBody>
                    <a:bodyPr/>
                    <a:lstStyle/>
                    <a:p>
                      <a:pPr algn="ctr"/>
                      <a:r>
                        <a:rPr lang="en-US" sz="1100" dirty="0"/>
                        <a:t>FLW2 F1</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6</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9" name="Rectangle 18">
            <a:extLst>
              <a:ext uri="{FF2B5EF4-FFF2-40B4-BE49-F238E27FC236}">
                <a16:creationId xmlns:a16="http://schemas.microsoft.com/office/drawing/2014/main" id="{3C80E4C9-9508-B2D7-BC26-3F7C84A4389B}"/>
              </a:ext>
            </a:extLst>
          </p:cNvPr>
          <p:cNvSpPr/>
          <p:nvPr/>
        </p:nvSpPr>
        <p:spPr>
          <a:xfrm>
            <a:off x="3840079" y="389021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32416" y="363314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8" name="Rectangle 47">
            <a:extLst>
              <a:ext uri="{FF2B5EF4-FFF2-40B4-BE49-F238E27FC236}">
                <a16:creationId xmlns:a16="http://schemas.microsoft.com/office/drawing/2014/main" id="{721DF711-985E-38FC-E0B1-4F64C6ACFD6C}"/>
              </a:ext>
            </a:extLst>
          </p:cNvPr>
          <p:cNvSpPr/>
          <p:nvPr/>
        </p:nvSpPr>
        <p:spPr>
          <a:xfrm>
            <a:off x="3840078" y="364233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41597" y="388102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241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clock cycle 7 the cache has loaded the vector. The first load from memory is complete and it propagates through the Common Data Bus to all elements waiting for it, like the first FMUL operation.</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121808543"/>
              </p:ext>
            </p:extLst>
          </p:nvPr>
        </p:nvGraphicFramePr>
        <p:xfrm>
          <a:off x="5142307" y="474496"/>
          <a:ext cx="1912193" cy="146304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0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pPr algn="ctr"/>
                      <a:r>
                        <a:rPr lang="en-US" sz="1100" b="0" dirty="0"/>
                        <a:t>FMUL2 F2</a:t>
                      </a:r>
                      <a:endParaRPr lang="en-US" sz="1100" b="0" dirty="0" err="1"/>
                    </a:p>
                  </a:txBody>
                  <a:tcPr/>
                </a:tc>
                <a:tc>
                  <a:txBody>
                    <a:bodyPr/>
                    <a:lstStyle/>
                    <a:p>
                      <a:pPr algn="ctr"/>
                      <a:r>
                        <a:rPr lang="en-US" sz="1100" b="0" dirty="0"/>
                        <a:t>4</a:t>
                      </a:r>
                    </a:p>
                  </a:txBody>
                  <a:tcPr/>
                </a:tc>
                <a:extLst>
                  <a:ext uri="{0D108BD9-81ED-4DB2-BD59-A6C34878D82A}">
                    <a16:rowId xmlns:a16="http://schemas.microsoft.com/office/drawing/2014/main" val="1989902640"/>
                  </a:ext>
                </a:extLst>
              </a:tr>
              <a:tr h="151771">
                <a:tc>
                  <a:txBody>
                    <a:bodyPr/>
                    <a:lstStyle/>
                    <a:p>
                      <a:pPr lvl="0">
                        <a:buNone/>
                      </a:pPr>
                      <a:r>
                        <a:rPr lang="en-US" sz="1100" b="0" i="0" u="none" strike="noStrike" noProof="0" dirty="0">
                          <a:solidFill>
                            <a:srgbClr val="000000"/>
                          </a:solidFill>
                          <a:latin typeface="Aptos"/>
                        </a:rPr>
                        <a:t>FMUL F2</a:t>
                      </a:r>
                      <a:endParaRPr lang="en-US" dirty="0"/>
                    </a:p>
                  </a:txBody>
                  <a:tcPr/>
                </a:tc>
                <a:tc>
                  <a:txBody>
                    <a:bodyPr/>
                    <a:lstStyle/>
                    <a:p>
                      <a:pPr algn="ctr"/>
                      <a:r>
                        <a:rPr lang="en-US" sz="1100" b="0" dirty="0"/>
                        <a:t>8</a:t>
                      </a:r>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4</a:t>
                      </a:r>
                    </a:p>
                  </a:txBody>
                  <a:tcPr/>
                </a:tc>
                <a:extLst>
                  <a:ext uri="{0D108BD9-81ED-4DB2-BD59-A6C34878D82A}">
                    <a16:rowId xmlns:a16="http://schemas.microsoft.com/office/drawing/2014/main" val="1743698386"/>
                  </a:ext>
                </a:extLst>
              </a:tr>
              <a:tr h="124309">
                <a:tc>
                  <a:txBody>
                    <a:bodyPr/>
                    <a:lstStyle/>
                    <a:p>
                      <a:pPr algn="ctr"/>
                      <a:r>
                        <a:rPr lang="en-US" sz="1100" b="0" dirty="0"/>
                        <a:t>8</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2873426660"/>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3</a:t>
                      </a:r>
                    </a:p>
                  </a:txBody>
                  <a:tcPr/>
                </a:tc>
                <a:tc>
                  <a:txBody>
                    <a:bodyPr/>
                    <a:lstStyle/>
                    <a:p>
                      <a:pPr algn="ctr"/>
                      <a:r>
                        <a:rPr lang="en-US" sz="1100" dirty="0"/>
                        <a:t>10</a:t>
                      </a:r>
                    </a:p>
                  </a:txBody>
                  <a:tcPr/>
                </a:tc>
                <a:extLst>
                  <a:ext uri="{0D108BD9-81ED-4DB2-BD59-A6C34878D82A}">
                    <a16:rowId xmlns:a16="http://schemas.microsoft.com/office/drawing/2014/main" val="3142664889"/>
                  </a:ext>
                </a:extLst>
              </a:tr>
              <a:tr h="0">
                <a:tc>
                  <a:txBody>
                    <a:bodyPr/>
                    <a:lstStyle/>
                    <a:p>
                      <a:pPr algn="ctr"/>
                      <a:r>
                        <a:rPr lang="en-US" sz="1100" dirty="0"/>
                        <a:t>FMUL.S</a:t>
                      </a:r>
                    </a:p>
                  </a:txBody>
                  <a:tcPr/>
                </a:tc>
                <a:tc>
                  <a:txBody>
                    <a:bodyPr/>
                    <a:lstStyle/>
                    <a:p>
                      <a:pPr algn="ctr"/>
                      <a:r>
                        <a:rPr lang="en-US" sz="1100" dirty="0"/>
                        <a:t>FLW2 F1</a:t>
                      </a:r>
                    </a:p>
                  </a:txBody>
                  <a:tcPr/>
                </a:tc>
                <a:tc>
                  <a:txBody>
                    <a:bodyPr/>
                    <a:lstStyle/>
                    <a:p>
                      <a:pPr algn="ctr"/>
                      <a:r>
                        <a:rPr lang="en-US" sz="1100" dirty="0"/>
                        <a:t>10</a:t>
                      </a: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10.0</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endParaRPr lang="en-US" sz="1100" dirty="0"/>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6000688" y="1974460"/>
            <a:ext cx="374960" cy="18047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492135"/>
            <a:ext cx="270625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latin typeface="Courier New"/>
                <a:ea typeface="+mn-lt"/>
                <a:cs typeface="Courier New"/>
              </a:rPr>
              <a:t>flw</a:t>
            </a:r>
            <a:r>
              <a:rPr lang="en-US" sz="1000" dirty="0">
                <a:latin typeface="Courier New"/>
                <a:ea typeface="+mn-lt"/>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a:p>
            <a:r>
              <a:rPr lang="en-US" sz="1000" dirty="0" err="1">
                <a:latin typeface="Courier New"/>
                <a:cs typeface="Courier New"/>
              </a:rPr>
              <a:t>flw</a:t>
            </a:r>
            <a:r>
              <a:rPr lang="en-US" sz="1000" dirty="0">
                <a:latin typeface="Courier New"/>
                <a:cs typeface="Courier New"/>
              </a:rPr>
              <a:t> f1,0(t0)</a:t>
            </a:r>
          </a:p>
          <a:p>
            <a:r>
              <a:rPr lang="en-US" sz="1000" dirty="0" err="1">
                <a:latin typeface="Courier New"/>
                <a:cs typeface="Courier New"/>
              </a:rPr>
              <a:t>fmul.s</a:t>
            </a:r>
            <a:r>
              <a:rPr lang="en-US" sz="1000" dirty="0">
                <a:latin typeface="Courier New"/>
                <a:cs typeface="Courier New"/>
              </a:rPr>
              <a:t> f2,f1,f0</a:t>
            </a:r>
          </a:p>
          <a:p>
            <a:r>
              <a:rPr lang="en-US" sz="1000" dirty="0" err="1">
                <a:latin typeface="Courier New"/>
                <a:cs typeface="Courier New"/>
              </a:rPr>
              <a:t>fsw</a:t>
            </a:r>
            <a:r>
              <a:rPr lang="en-US" sz="1000" dirty="0">
                <a:latin typeface="Courier New"/>
                <a:cs typeface="Courier New"/>
              </a:rPr>
              <a:t> f2,0(t0)</a:t>
            </a:r>
          </a:p>
        </p:txBody>
      </p:sp>
      <p:sp>
        <p:nvSpPr>
          <p:cNvPr id="3" name="TextBox 2">
            <a:extLst>
              <a:ext uri="{FF2B5EF4-FFF2-40B4-BE49-F238E27FC236}">
                <a16:creationId xmlns:a16="http://schemas.microsoft.com/office/drawing/2014/main" id="{335B8D19-36EF-C0B9-642C-35F9F0C2EE0A}"/>
              </a:ext>
            </a:extLst>
          </p:cNvPr>
          <p:cNvSpPr txBox="1"/>
          <p:nvPr/>
        </p:nvSpPr>
        <p:spPr>
          <a:xfrm>
            <a:off x="2369955"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Issued</a:t>
            </a:r>
            <a:endParaRPr lang="en-US"/>
          </a:p>
        </p:txBody>
      </p:sp>
      <p:sp>
        <p:nvSpPr>
          <p:cNvPr id="5" name="TextBox 4">
            <a:extLst>
              <a:ext uri="{FF2B5EF4-FFF2-40B4-BE49-F238E27FC236}">
                <a16:creationId xmlns:a16="http://schemas.microsoft.com/office/drawing/2014/main" id="{6A52EA16-C416-2C82-8C26-76F8B0E93604}"/>
              </a:ext>
            </a:extLst>
          </p:cNvPr>
          <p:cNvSpPr txBox="1"/>
          <p:nvPr/>
        </p:nvSpPr>
        <p:spPr>
          <a:xfrm>
            <a:off x="2837085"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7</a:t>
            </a:r>
          </a:p>
        </p:txBody>
      </p:sp>
      <p:sp>
        <p:nvSpPr>
          <p:cNvPr id="13" name="TextBox 12">
            <a:extLst>
              <a:ext uri="{FF2B5EF4-FFF2-40B4-BE49-F238E27FC236}">
                <a16:creationId xmlns:a16="http://schemas.microsoft.com/office/drawing/2014/main" id="{18DA8E34-F6C3-785D-8CEF-BB4531F3252A}"/>
              </a:ext>
            </a:extLst>
          </p:cNvPr>
          <p:cNvSpPr txBox="1"/>
          <p:nvPr/>
        </p:nvSpPr>
        <p:spPr>
          <a:xfrm>
            <a:off x="1809930" y="263221"/>
            <a:ext cx="588894"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t>Iteration</a:t>
            </a:r>
          </a:p>
        </p:txBody>
      </p:sp>
      <p:sp>
        <p:nvSpPr>
          <p:cNvPr id="18" name="TextBox 17">
            <a:extLst>
              <a:ext uri="{FF2B5EF4-FFF2-40B4-BE49-F238E27FC236}">
                <a16:creationId xmlns:a16="http://schemas.microsoft.com/office/drawing/2014/main" id="{695B6198-6EB4-2AE4-B0A1-CB1B9310DC43}"/>
              </a:ext>
            </a:extLst>
          </p:cNvPr>
          <p:cNvSpPr txBox="1"/>
          <p:nvPr/>
        </p:nvSpPr>
        <p:spPr>
          <a:xfrm>
            <a:off x="1968177" y="43958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24" name="TextBox 23">
            <a:extLst>
              <a:ext uri="{FF2B5EF4-FFF2-40B4-BE49-F238E27FC236}">
                <a16:creationId xmlns:a16="http://schemas.microsoft.com/office/drawing/2014/main" id="{AC0474AA-8328-71EE-DA56-6A84E013209F}"/>
              </a:ext>
            </a:extLst>
          </p:cNvPr>
          <p:cNvSpPr txBox="1"/>
          <p:nvPr/>
        </p:nvSpPr>
        <p:spPr>
          <a:xfrm>
            <a:off x="1968177" y="60484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7" name="TextBox 36">
            <a:extLst>
              <a:ext uri="{FF2B5EF4-FFF2-40B4-BE49-F238E27FC236}">
                <a16:creationId xmlns:a16="http://schemas.microsoft.com/office/drawing/2014/main" id="{818DA16D-00C4-C0E0-A0BA-8C255EF96071}"/>
              </a:ext>
            </a:extLst>
          </p:cNvPr>
          <p:cNvSpPr txBox="1"/>
          <p:nvPr/>
        </p:nvSpPr>
        <p:spPr>
          <a:xfrm>
            <a:off x="1968177" y="7884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39" name="TextBox 38">
            <a:extLst>
              <a:ext uri="{FF2B5EF4-FFF2-40B4-BE49-F238E27FC236}">
                <a16:creationId xmlns:a16="http://schemas.microsoft.com/office/drawing/2014/main" id="{FFA147EE-FFFE-340B-ED7D-7845BB764FA7}"/>
              </a:ext>
            </a:extLst>
          </p:cNvPr>
          <p:cNvSpPr txBox="1"/>
          <p:nvPr/>
        </p:nvSpPr>
        <p:spPr>
          <a:xfrm>
            <a:off x="1977358" y="93534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1" name="TextBox 40">
            <a:extLst>
              <a:ext uri="{FF2B5EF4-FFF2-40B4-BE49-F238E27FC236}">
                <a16:creationId xmlns:a16="http://schemas.microsoft.com/office/drawing/2014/main" id="{A9610525-1BC7-59A9-C535-F04C389D12B0}"/>
              </a:ext>
            </a:extLst>
          </p:cNvPr>
          <p:cNvSpPr txBox="1"/>
          <p:nvPr/>
        </p:nvSpPr>
        <p:spPr>
          <a:xfrm>
            <a:off x="1977357" y="10914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3" name="TextBox 42">
            <a:extLst>
              <a:ext uri="{FF2B5EF4-FFF2-40B4-BE49-F238E27FC236}">
                <a16:creationId xmlns:a16="http://schemas.microsoft.com/office/drawing/2014/main" id="{024E1BAD-7CCD-6319-67AC-495D77294FE6}"/>
              </a:ext>
            </a:extLst>
          </p:cNvPr>
          <p:cNvSpPr txBox="1"/>
          <p:nvPr/>
        </p:nvSpPr>
        <p:spPr>
          <a:xfrm>
            <a:off x="1986538" y="127503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4" name="TextBox 13">
            <a:extLst>
              <a:ext uri="{FF2B5EF4-FFF2-40B4-BE49-F238E27FC236}">
                <a16:creationId xmlns:a16="http://schemas.microsoft.com/office/drawing/2014/main" id="{41B8CBB6-4495-B0D8-1E7B-53FA5CC5FC56}"/>
              </a:ext>
            </a:extLst>
          </p:cNvPr>
          <p:cNvSpPr txBox="1"/>
          <p:nvPr/>
        </p:nvSpPr>
        <p:spPr>
          <a:xfrm>
            <a:off x="2445574" y="439587"/>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9" name="Rectangle 18">
            <a:extLst>
              <a:ext uri="{FF2B5EF4-FFF2-40B4-BE49-F238E27FC236}">
                <a16:creationId xmlns:a16="http://schemas.microsoft.com/office/drawing/2014/main" id="{3C80E4C9-9508-B2D7-BC26-3F7C84A4389B}"/>
              </a:ext>
            </a:extLst>
          </p:cNvPr>
          <p:cNvSpPr/>
          <p:nvPr/>
        </p:nvSpPr>
        <p:spPr>
          <a:xfrm>
            <a:off x="3840079" y="389021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26E7EEC-7793-EFD2-BD52-211376593E72}"/>
              </a:ext>
            </a:extLst>
          </p:cNvPr>
          <p:cNvSpPr/>
          <p:nvPr/>
        </p:nvSpPr>
        <p:spPr>
          <a:xfrm>
            <a:off x="9467862" y="73204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D1F3646-46B0-6359-F166-9F41DF716DEF}"/>
              </a:ext>
            </a:extLst>
          </p:cNvPr>
          <p:cNvSpPr/>
          <p:nvPr/>
        </p:nvSpPr>
        <p:spPr>
          <a:xfrm>
            <a:off x="8650777" y="3633148"/>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8FA9A3-495F-5202-98B1-5E0A5A373A20}"/>
              </a:ext>
            </a:extLst>
          </p:cNvPr>
          <p:cNvSpPr/>
          <p:nvPr/>
        </p:nvSpPr>
        <p:spPr>
          <a:xfrm>
            <a:off x="9477042" y="998281"/>
            <a:ext cx="1085499" cy="26732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7332CFE6-C675-32D5-1E78-D37CEA2F6A78}"/>
              </a:ext>
            </a:extLst>
          </p:cNvPr>
          <p:cNvSpPr txBox="1"/>
          <p:nvPr/>
        </p:nvSpPr>
        <p:spPr>
          <a:xfrm>
            <a:off x="2445574" y="60484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44" name="Rectangle 43">
            <a:extLst>
              <a:ext uri="{FF2B5EF4-FFF2-40B4-BE49-F238E27FC236}">
                <a16:creationId xmlns:a16="http://schemas.microsoft.com/office/drawing/2014/main" id="{EC3C264F-03B4-7076-1BFC-04A772443B4A}"/>
              </a:ext>
            </a:extLst>
          </p:cNvPr>
          <p:cNvSpPr/>
          <p:nvPr/>
        </p:nvSpPr>
        <p:spPr>
          <a:xfrm>
            <a:off x="1811138" y="3871846"/>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2191186-3BD8-4033-4257-B14B275E8D7D}"/>
              </a:ext>
            </a:extLst>
          </p:cNvPr>
          <p:cNvSpPr txBox="1"/>
          <p:nvPr/>
        </p:nvSpPr>
        <p:spPr>
          <a:xfrm>
            <a:off x="2451083" y="757242"/>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7" name="TextBox 46">
            <a:extLst>
              <a:ext uri="{FF2B5EF4-FFF2-40B4-BE49-F238E27FC236}">
                <a16:creationId xmlns:a16="http://schemas.microsoft.com/office/drawing/2014/main" id="{63549179-0E67-4A09-108C-B647D7262B85}"/>
              </a:ext>
            </a:extLst>
          </p:cNvPr>
          <p:cNvSpPr txBox="1"/>
          <p:nvPr/>
        </p:nvSpPr>
        <p:spPr>
          <a:xfrm>
            <a:off x="2445574" y="9353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8" name="Rectangle 47">
            <a:extLst>
              <a:ext uri="{FF2B5EF4-FFF2-40B4-BE49-F238E27FC236}">
                <a16:creationId xmlns:a16="http://schemas.microsoft.com/office/drawing/2014/main" id="{721DF711-985E-38FC-E0B1-4F64C6ACFD6C}"/>
              </a:ext>
            </a:extLst>
          </p:cNvPr>
          <p:cNvSpPr/>
          <p:nvPr/>
        </p:nvSpPr>
        <p:spPr>
          <a:xfrm>
            <a:off x="3840078" y="3642330"/>
            <a:ext cx="461210"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5990BFD1-6551-2263-EB96-ED1942C3668E}"/>
              </a:ext>
            </a:extLst>
          </p:cNvPr>
          <p:cNvSpPr txBox="1"/>
          <p:nvPr/>
        </p:nvSpPr>
        <p:spPr>
          <a:xfrm>
            <a:off x="2436393" y="109141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9" name="Rectangle 48">
            <a:extLst>
              <a:ext uri="{FF2B5EF4-FFF2-40B4-BE49-F238E27FC236}">
                <a16:creationId xmlns:a16="http://schemas.microsoft.com/office/drawing/2014/main" id="{21CCA044-6C7B-9F5D-0A29-F08519DCFF77}"/>
              </a:ext>
            </a:extLst>
          </p:cNvPr>
          <p:cNvSpPr/>
          <p:nvPr/>
        </p:nvSpPr>
        <p:spPr>
          <a:xfrm>
            <a:off x="8641597" y="3881029"/>
            <a:ext cx="2352438"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EC66714-DD43-5F24-A807-DE6C700F13F3}"/>
              </a:ext>
            </a:extLst>
          </p:cNvPr>
          <p:cNvSpPr txBox="1"/>
          <p:nvPr/>
        </p:nvSpPr>
        <p:spPr>
          <a:xfrm>
            <a:off x="2436392" y="124749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51" name="Rectangle 50">
            <a:extLst>
              <a:ext uri="{FF2B5EF4-FFF2-40B4-BE49-F238E27FC236}">
                <a16:creationId xmlns:a16="http://schemas.microsoft.com/office/drawing/2014/main" id="{CE7A9443-8FD1-3EC0-2419-47A589499E26}"/>
              </a:ext>
            </a:extLst>
          </p:cNvPr>
          <p:cNvSpPr/>
          <p:nvPr/>
        </p:nvSpPr>
        <p:spPr>
          <a:xfrm>
            <a:off x="1801957" y="3605605"/>
            <a:ext cx="1507812" cy="25814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9285248F-CC89-68D5-131B-5B3B8CC2DF49}"/>
              </a:ext>
            </a:extLst>
          </p:cNvPr>
          <p:cNvSpPr txBox="1"/>
          <p:nvPr/>
        </p:nvSpPr>
        <p:spPr>
          <a:xfrm>
            <a:off x="2913789" y="43958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Tree>
    <p:extLst>
      <p:ext uri="{BB962C8B-B14F-4D97-AF65-F5344CB8AC3E}">
        <p14:creationId xmlns:p14="http://schemas.microsoft.com/office/powerpoint/2010/main" val="698933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We will run 2 iterations (loop unrolling) of the following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2474</cp:revision>
  <dcterms:created xsi:type="dcterms:W3CDTF">2024-11-02T18:07:58Z</dcterms:created>
  <dcterms:modified xsi:type="dcterms:W3CDTF">2024-12-14T17:30:23Z</dcterms:modified>
</cp:coreProperties>
</file>