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0"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80" r:id="rId20"/>
    <p:sldId id="279" r:id="rId21"/>
    <p:sldId id="28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7030A0"/>
    <a:srgbClr val="0070C0"/>
    <a:srgbClr val="FFFF00"/>
    <a:srgbClr val="59FF00"/>
    <a:srgbClr val="44FF00"/>
    <a:srgbClr val="002060"/>
    <a:srgbClr val="0424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9F4573-33BF-1A3C-180B-0F5BED0CB7D6}" v="2" dt="2024-12-02T14:37:4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12/10/2024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07820-B4E4-DE5A-9C78-28C8EB06FFCB}"/>
              </a:ext>
            </a:extLst>
          </p:cNvPr>
          <p:cNvSpPr>
            <a:spLocks noGrp="1"/>
          </p:cNvSpPr>
          <p:nvPr>
            <p:ph type="title"/>
          </p:nvPr>
        </p:nvSpPr>
        <p:spPr>
          <a:xfrm>
            <a:off x="838200" y="355944"/>
            <a:ext cx="10515600" cy="416671"/>
          </a:xfrm>
        </p:spPr>
        <p:txBody>
          <a:bodyPr>
            <a:normAutofit/>
          </a:bodyPr>
          <a:lstStyle/>
          <a:p>
            <a:r>
              <a:rPr lang="en-US" sz="1800" dirty="0"/>
              <a:t>The following program will be fed to the machine:</a:t>
            </a:r>
          </a:p>
        </p:txBody>
      </p:sp>
      <p:sp>
        <p:nvSpPr>
          <p:cNvPr id="3" name="Content Placeholder 2">
            <a:extLst>
              <a:ext uri="{FF2B5EF4-FFF2-40B4-BE49-F238E27FC236}">
                <a16:creationId xmlns:a16="http://schemas.microsoft.com/office/drawing/2014/main" id="{9F2D78D7-C997-B3B8-1145-00D134494CB6}"/>
              </a:ext>
            </a:extLst>
          </p:cNvPr>
          <p:cNvSpPr>
            <a:spLocks noGrp="1"/>
          </p:cNvSpPr>
          <p:nvPr>
            <p:ph idx="1"/>
          </p:nvPr>
        </p:nvSpPr>
        <p:spPr>
          <a:xfrm>
            <a:off x="838200" y="1036083"/>
            <a:ext cx="10515600" cy="1881724"/>
          </a:xfrm>
        </p:spPr>
        <p:txBody>
          <a:bodyPr vert="horz" lIns="91440" tIns="45720" rIns="91440" bIns="45720" rtlCol="0" anchor="t">
            <a:noAutofit/>
          </a:bodyPr>
          <a:lstStyle/>
          <a:p>
            <a:pPr marL="0" indent="0">
              <a:buNone/>
            </a:pPr>
            <a:r>
              <a:rPr lang="en-US" sz="1400" dirty="0" err="1">
                <a:latin typeface="Courier New"/>
                <a:ea typeface="+mn-lt"/>
                <a:cs typeface="+mn-lt"/>
              </a:rPr>
              <a:t>flw</a:t>
            </a:r>
            <a:r>
              <a:rPr lang="en-US" sz="1400" dirty="0">
                <a:latin typeface="Courier New"/>
                <a:ea typeface="+mn-lt"/>
                <a:cs typeface="+mn-lt"/>
              </a:rPr>
              <a:t> f1,34(t0)    # f1=load float from Memory[t0+34]</a:t>
            </a:r>
            <a:endParaRPr lang="en-US" sz="1400" dirty="0">
              <a:latin typeface="Courier New"/>
              <a:cs typeface="Courier New"/>
            </a:endParaRPr>
          </a:p>
          <a:p>
            <a:pPr marL="0" indent="0">
              <a:buNone/>
            </a:pPr>
            <a:r>
              <a:rPr lang="en-US" sz="1400" dirty="0" err="1">
                <a:latin typeface="Courier New"/>
                <a:ea typeface="+mn-lt"/>
                <a:cs typeface="+mn-lt"/>
              </a:rPr>
              <a:t>flw</a:t>
            </a:r>
            <a:r>
              <a:rPr lang="en-US" sz="1400" dirty="0">
                <a:latin typeface="Courier New"/>
                <a:ea typeface="+mn-lt"/>
                <a:cs typeface="+mn-lt"/>
              </a:rPr>
              <a:t> f2,45(t1)    # f2=load float from Memory[t1+45]</a:t>
            </a:r>
          </a:p>
          <a:p>
            <a:pPr marL="0" indent="0">
              <a:buNone/>
            </a:pPr>
            <a:r>
              <a:rPr lang="en-US" sz="1400" err="1">
                <a:latin typeface="Courier New"/>
                <a:ea typeface="+mn-lt"/>
                <a:cs typeface="+mn-lt"/>
              </a:rPr>
              <a:t>fmul.s</a:t>
            </a:r>
            <a:r>
              <a:rPr lang="en-US" sz="1400" dirty="0">
                <a:latin typeface="Courier New"/>
                <a:ea typeface="+mn-lt"/>
                <a:cs typeface="+mn-lt"/>
              </a:rPr>
              <a:t> f3,f2,f4  # f3=f2*f4</a:t>
            </a:r>
            <a:endParaRPr lang="en-US" sz="1400">
              <a:latin typeface="Courier New"/>
              <a:cs typeface="Courier New"/>
            </a:endParaRPr>
          </a:p>
          <a:p>
            <a:pPr marL="0" indent="0">
              <a:buNone/>
            </a:pPr>
            <a:r>
              <a:rPr lang="en-US" sz="1400" err="1">
                <a:latin typeface="Courier New"/>
                <a:ea typeface="+mn-lt"/>
                <a:cs typeface="+mn-lt"/>
              </a:rPr>
              <a:t>fsub.s</a:t>
            </a:r>
            <a:r>
              <a:rPr lang="en-US" sz="1400" dirty="0">
                <a:latin typeface="Courier New"/>
                <a:ea typeface="+mn-lt"/>
                <a:cs typeface="+mn-lt"/>
              </a:rPr>
              <a:t> f5,f1,f2  # f5=f1-f2</a:t>
            </a:r>
            <a:endParaRPr lang="en-US" sz="1400">
              <a:latin typeface="Courier New"/>
              <a:cs typeface="Courier New"/>
            </a:endParaRPr>
          </a:p>
          <a:p>
            <a:pPr marL="0" indent="0">
              <a:buNone/>
            </a:pPr>
            <a:r>
              <a:rPr lang="en-US" sz="1400" err="1">
                <a:latin typeface="Courier New"/>
                <a:ea typeface="+mn-lt"/>
                <a:cs typeface="+mn-lt"/>
              </a:rPr>
              <a:t>fdiv.s</a:t>
            </a:r>
            <a:r>
              <a:rPr lang="en-US" sz="1400" dirty="0">
                <a:latin typeface="Courier New"/>
                <a:ea typeface="+mn-lt"/>
                <a:cs typeface="+mn-lt"/>
              </a:rPr>
              <a:t> f0,f3,f1  # f0=f3/f1</a:t>
            </a:r>
            <a:endParaRPr lang="en-US" sz="1400">
              <a:latin typeface="Courier New"/>
              <a:cs typeface="Courier New"/>
            </a:endParaRPr>
          </a:p>
          <a:p>
            <a:pPr marL="0" indent="0">
              <a:buNone/>
            </a:pPr>
            <a:r>
              <a:rPr lang="en-US" sz="1400" err="1">
                <a:latin typeface="Courier New"/>
                <a:ea typeface="+mn-lt"/>
                <a:cs typeface="+mn-lt"/>
              </a:rPr>
              <a:t>fadd.s</a:t>
            </a:r>
            <a:r>
              <a:rPr lang="en-US" sz="1400" dirty="0">
                <a:latin typeface="Courier New"/>
                <a:ea typeface="+mn-lt"/>
                <a:cs typeface="+mn-lt"/>
              </a:rPr>
              <a:t> f1,f5,f2  # f1=f5+f2</a:t>
            </a:r>
            <a:endParaRPr lang="en-US" sz="1400" dirty="0">
              <a:latin typeface="Courier New"/>
            </a:endParaRPr>
          </a:p>
        </p:txBody>
      </p:sp>
      <p:sp>
        <p:nvSpPr>
          <p:cNvPr id="4" name="TextBox 3">
            <a:extLst>
              <a:ext uri="{FF2B5EF4-FFF2-40B4-BE49-F238E27FC236}">
                <a16:creationId xmlns:a16="http://schemas.microsoft.com/office/drawing/2014/main" id="{E6F9A0A1-9584-E55B-37FF-7FBD98051B0E}"/>
              </a:ext>
            </a:extLst>
          </p:cNvPr>
          <p:cNvSpPr txBox="1"/>
          <p:nvPr/>
        </p:nvSpPr>
        <p:spPr>
          <a:xfrm>
            <a:off x="836533" y="3296725"/>
            <a:ext cx="10262211"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err="1">
                <a:latin typeface="Courier New"/>
                <a:cs typeface="Courier New"/>
              </a:rPr>
              <a:t>flw</a:t>
            </a:r>
            <a:r>
              <a:rPr lang="en-US" dirty="0"/>
              <a:t>, </a:t>
            </a:r>
            <a:r>
              <a:rPr lang="en-US" err="1">
                <a:latin typeface="Courier New"/>
                <a:cs typeface="Courier New"/>
              </a:rPr>
              <a:t>fsub</a:t>
            </a:r>
            <a:r>
              <a:rPr lang="en-US" dirty="0"/>
              <a:t> and </a:t>
            </a:r>
            <a:r>
              <a:rPr lang="en-US" err="1">
                <a:latin typeface="Courier New"/>
                <a:cs typeface="Courier New"/>
              </a:rPr>
              <a:t>fadd</a:t>
            </a:r>
            <a:r>
              <a:rPr lang="en-US" dirty="0"/>
              <a:t> will take 2 clock cycles.</a:t>
            </a:r>
            <a:endParaRPr lang="en-US"/>
          </a:p>
          <a:p>
            <a:pPr marL="285750" indent="-285750">
              <a:buFont typeface="Arial"/>
              <a:buChar char="•"/>
            </a:pPr>
            <a:r>
              <a:rPr lang="en-US" err="1">
                <a:latin typeface="Courier New"/>
                <a:cs typeface="Courier New"/>
              </a:rPr>
              <a:t>fmul</a:t>
            </a:r>
            <a:r>
              <a:rPr lang="en-US" dirty="0">
                <a:latin typeface="Aptos"/>
                <a:cs typeface="Courier New"/>
              </a:rPr>
              <a:t> will</a:t>
            </a:r>
            <a:r>
              <a:rPr lang="en-US" dirty="0"/>
              <a:t> take 10 clock cycles.</a:t>
            </a:r>
          </a:p>
          <a:p>
            <a:pPr marL="285750" indent="-285750">
              <a:buFont typeface="Arial"/>
              <a:buChar char="•"/>
            </a:pPr>
            <a:r>
              <a:rPr lang="en-US" err="1">
                <a:latin typeface="Courier New"/>
                <a:cs typeface="Courier New"/>
              </a:rPr>
              <a:t>fdiv</a:t>
            </a:r>
            <a:r>
              <a:rPr lang="en-US" dirty="0"/>
              <a:t> instruction will take 30 clock cycles.</a:t>
            </a:r>
          </a:p>
        </p:txBody>
      </p:sp>
    </p:spTree>
    <p:extLst>
      <p:ext uri="{BB962C8B-B14F-4D97-AF65-F5344CB8AC3E}">
        <p14:creationId xmlns:p14="http://schemas.microsoft.com/office/powerpoint/2010/main" val="1621495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Still in cycle 5, both the FSUB and FMUL in the reservation stations may begin executing. They are sent to the FP Adders/Multipliers.</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3276363289"/>
              </p:ext>
            </p:extLst>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r>
                        <a:rPr lang="en-US" sz="1100" b="0" i="0" u="none" strike="noStrike" noProof="0" dirty="0" err="1">
                          <a:solidFill>
                            <a:srgbClr val="000000"/>
                          </a:solidFill>
                          <a:latin typeface="Courier New"/>
                        </a:rPr>
                        <a:t>fadd.s</a:t>
                      </a:r>
                      <a:r>
                        <a:rPr lang="en-US" sz="1100" b="0" i="0" u="none" strike="noStrike" noProof="0" dirty="0">
                          <a:solidFill>
                            <a:srgbClr val="000000"/>
                          </a:solidFill>
                          <a:latin typeface="Courier New"/>
                        </a:rPr>
                        <a:t> f1,f5,f2</a:t>
                      </a:r>
                      <a:endParaRPr lang="en-US" dirty="0"/>
                    </a:p>
                  </a:txBody>
                  <a:tcPr/>
                </a:tc>
                <a:extLst>
                  <a:ext uri="{0D108BD9-81ED-4DB2-BD59-A6C34878D82A}">
                    <a16:rowId xmlns:a16="http://schemas.microsoft.com/office/drawing/2014/main" val="2602607408"/>
                  </a:ext>
                </a:extLst>
              </a:tr>
              <a:tr h="174966">
                <a:tc>
                  <a:txBody>
                    <a:bodyPr/>
                    <a:lstStyle/>
                    <a:p>
                      <a:pPr lvl="0" algn="ctr">
                        <a:buNone/>
                      </a:pPr>
                      <a:r>
                        <a:rPr lang="en-US" sz="1100" b="0" i="0" u="none" strike="noStrike" noProof="0" dirty="0" err="1">
                          <a:solidFill>
                            <a:srgbClr val="000000"/>
                          </a:solidFill>
                          <a:latin typeface="Courier New"/>
                        </a:rPr>
                        <a:t>fdiv.s</a:t>
                      </a:r>
                      <a:r>
                        <a:rPr lang="en-US" sz="1100" b="0" i="0" u="none" strike="noStrike" noProof="0" dirty="0">
                          <a:solidFill>
                            <a:srgbClr val="000000"/>
                          </a:solidFill>
                          <a:latin typeface="Courier New"/>
                        </a:rPr>
                        <a:t> f0,f3,f1</a:t>
                      </a:r>
                      <a:endParaRPr lang="en-US" dirty="0"/>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extLst>
              <p:ext uri="{D42A27DB-BD31-4B8C-83A1-F6EECF244321}">
                <p14:modId xmlns:p14="http://schemas.microsoft.com/office/powerpoint/2010/main" val="1116310279"/>
              </p:ext>
            </p:extLst>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r>
                        <a:rPr lang="en-US" sz="1100" dirty="0"/>
                        <a:t>FSUB.S</a:t>
                      </a:r>
                    </a:p>
                  </a:txBody>
                  <a:tcPr/>
                </a:tc>
                <a:tc>
                  <a:txBody>
                    <a:bodyPr/>
                    <a:lstStyle/>
                    <a:p>
                      <a:pPr algn="ctr"/>
                      <a:r>
                        <a:rPr lang="en-US" sz="1100" dirty="0"/>
                        <a:t>0.454</a:t>
                      </a:r>
                    </a:p>
                  </a:txBody>
                  <a:tcPr/>
                </a:tc>
                <a:tc>
                  <a:txBody>
                    <a:bodyPr/>
                    <a:lstStyle/>
                    <a:p>
                      <a:pPr algn="ctr"/>
                      <a:r>
                        <a:rPr lang="en-US" sz="1100" dirty="0"/>
                        <a:t>1.61</a:t>
                      </a:r>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r>
                        <a:rPr lang="en-US" sz="1100" dirty="0"/>
                        <a:t>FMUL.S</a:t>
                      </a:r>
                    </a:p>
                  </a:txBody>
                  <a:tcPr/>
                </a:tc>
                <a:tc>
                  <a:txBody>
                    <a:bodyPr/>
                    <a:lstStyle/>
                    <a:p>
                      <a:pPr algn="ctr"/>
                      <a:r>
                        <a:rPr lang="en-US" sz="1100" dirty="0"/>
                        <a:t>1.61</a:t>
                      </a:r>
                    </a:p>
                  </a:txBody>
                  <a:tcPr/>
                </a:tc>
                <a:tc>
                  <a:txBody>
                    <a:bodyPr/>
                    <a:lstStyle/>
                    <a:p>
                      <a:pPr algn="ctr"/>
                      <a:r>
                        <a:rPr lang="en-US" sz="1100" dirty="0"/>
                        <a:t>2.2</a:t>
                      </a:r>
                    </a:p>
                  </a:txBody>
                  <a:tcPr/>
                </a:tc>
                <a:extLst>
                  <a:ext uri="{0D108BD9-81ED-4DB2-BD59-A6C34878D82A}">
                    <a16:rowId xmlns:a16="http://schemas.microsoft.com/office/drawing/2014/main" val="3142664889"/>
                  </a:ext>
                </a:extLst>
              </a:tr>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0.454</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1.61</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extLst>
              <p:ext uri="{D42A27DB-BD31-4B8C-83A1-F6EECF244321}">
                <p14:modId xmlns:p14="http://schemas.microsoft.com/office/powerpoint/2010/main" val="3144617825"/>
              </p:ext>
            </p:extLst>
          </p:nvPr>
        </p:nvGraphicFramePr>
        <p:xfrm>
          <a:off x="5802217" y="2194194"/>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5</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37" name="Rectangle 36">
            <a:extLst>
              <a:ext uri="{FF2B5EF4-FFF2-40B4-BE49-F238E27FC236}">
                <a16:creationId xmlns:a16="http://schemas.microsoft.com/office/drawing/2014/main" id="{7A60AE2C-5B43-5AFB-6983-E86467D202CB}"/>
              </a:ext>
            </a:extLst>
          </p:cNvPr>
          <p:cNvSpPr/>
          <p:nvPr/>
        </p:nvSpPr>
        <p:spPr>
          <a:xfrm>
            <a:off x="8663213" y="3628570"/>
            <a:ext cx="2331357" cy="23585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7A8C352-D0BB-79E3-7E82-EC5BB88EFB1D}"/>
              </a:ext>
            </a:extLst>
          </p:cNvPr>
          <p:cNvSpPr/>
          <p:nvPr/>
        </p:nvSpPr>
        <p:spPr>
          <a:xfrm>
            <a:off x="9479642" y="128814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1B94687-8B27-A5D1-4782-239912A49D33}"/>
              </a:ext>
            </a:extLst>
          </p:cNvPr>
          <p:cNvSpPr txBox="1"/>
          <p:nvPr/>
        </p:nvSpPr>
        <p:spPr>
          <a:xfrm>
            <a:off x="2436392" y="92616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29" name="TextBox 28">
            <a:extLst>
              <a:ext uri="{FF2B5EF4-FFF2-40B4-BE49-F238E27FC236}">
                <a16:creationId xmlns:a16="http://schemas.microsoft.com/office/drawing/2014/main" id="{08DA9168-16DF-984F-D05A-B855DF289547}"/>
              </a:ext>
            </a:extLst>
          </p:cNvPr>
          <p:cNvSpPr txBox="1"/>
          <p:nvPr/>
        </p:nvSpPr>
        <p:spPr>
          <a:xfrm>
            <a:off x="2877067" y="46712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1" name="TextBox 40">
            <a:extLst>
              <a:ext uri="{FF2B5EF4-FFF2-40B4-BE49-F238E27FC236}">
                <a16:creationId xmlns:a16="http://schemas.microsoft.com/office/drawing/2014/main" id="{01F30C72-071B-C8D5-8D94-934EA73E1C8D}"/>
              </a:ext>
            </a:extLst>
          </p:cNvPr>
          <p:cNvSpPr txBox="1"/>
          <p:nvPr/>
        </p:nvSpPr>
        <p:spPr>
          <a:xfrm>
            <a:off x="2877066" y="6140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2" name="Rectangle 41">
            <a:extLst>
              <a:ext uri="{FF2B5EF4-FFF2-40B4-BE49-F238E27FC236}">
                <a16:creationId xmlns:a16="http://schemas.microsoft.com/office/drawing/2014/main" id="{054E94C9-4A76-2E97-8D70-A860EAAEF47B}"/>
              </a:ext>
            </a:extLst>
          </p:cNvPr>
          <p:cNvSpPr/>
          <p:nvPr/>
        </p:nvSpPr>
        <p:spPr>
          <a:xfrm>
            <a:off x="5490385" y="3368385"/>
            <a:ext cx="2147454" cy="225136"/>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E80FB9CA-DBC5-9B4D-58A2-7DB6479768BD}"/>
              </a:ext>
            </a:extLst>
          </p:cNvPr>
          <p:cNvSpPr/>
          <p:nvPr/>
        </p:nvSpPr>
        <p:spPr>
          <a:xfrm>
            <a:off x="9488822" y="180226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3852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Still in cycle 5, the </a:t>
            </a:r>
            <a:r>
              <a:rPr lang="en-US" sz="1100" dirty="0" err="1">
                <a:latin typeface="Courier New"/>
                <a:cs typeface="Courier New"/>
              </a:rPr>
              <a:t>fdiv.s</a:t>
            </a:r>
            <a:r>
              <a:rPr lang="en-US" sz="1100" dirty="0">
                <a:latin typeface="Courier New"/>
                <a:cs typeface="Courier New"/>
              </a:rPr>
              <a:t> </a:t>
            </a:r>
            <a:r>
              <a:rPr lang="en-US" sz="1100" dirty="0"/>
              <a:t>operation continues down the pipeline. We will need one more cycle to mark the occupied Reservation Stations as free, so we send this </a:t>
            </a:r>
            <a:r>
              <a:rPr lang="en-US" sz="1100" dirty="0" err="1">
                <a:latin typeface="Courier New"/>
                <a:cs typeface="Courier New"/>
              </a:rPr>
              <a:t>fdiv</a:t>
            </a:r>
            <a:r>
              <a:rPr lang="en-US" sz="1100" dirty="0"/>
              <a:t> to the next free one. The </a:t>
            </a:r>
            <a:r>
              <a:rPr lang="en-US" sz="1100" dirty="0" err="1">
                <a:latin typeface="Courier New"/>
                <a:cs typeface="Courier New"/>
              </a:rPr>
              <a:t>fdiv.s</a:t>
            </a:r>
            <a:r>
              <a:rPr lang="en-US" sz="1100" dirty="0"/>
              <a:t> must wait for the </a:t>
            </a:r>
            <a:r>
              <a:rPr lang="en-US" sz="1100" dirty="0" err="1">
                <a:latin typeface="Courier New"/>
                <a:cs typeface="Courier New"/>
              </a:rPr>
              <a:t>fmul.s</a:t>
            </a:r>
            <a:r>
              <a:rPr lang="en-US" sz="1100" dirty="0"/>
              <a:t> operation, since it needs F3. We also need to mark its destination register, F0, as busy.</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1392554400"/>
              </p:ext>
            </p:extLst>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r>
                        <a:rPr lang="en-US" sz="1100" b="0" i="0" u="none" strike="noStrike" noProof="0" dirty="0" err="1">
                          <a:solidFill>
                            <a:srgbClr val="000000"/>
                          </a:solidFill>
                          <a:latin typeface="Courier New"/>
                        </a:rPr>
                        <a:t>fadd.s</a:t>
                      </a:r>
                      <a:r>
                        <a:rPr lang="en-US" sz="1100" b="0" i="0" u="none" strike="noStrike" noProof="0" dirty="0">
                          <a:solidFill>
                            <a:srgbClr val="000000"/>
                          </a:solidFill>
                          <a:latin typeface="Courier New"/>
                        </a:rPr>
                        <a:t> f1,f5,f2</a:t>
                      </a:r>
                      <a:endParaRPr lang="en-US" dirty="0"/>
                    </a:p>
                  </a:txBody>
                  <a:tcPr/>
                </a:tc>
                <a:extLst>
                  <a:ext uri="{0D108BD9-81ED-4DB2-BD59-A6C34878D82A}">
                    <a16:rowId xmlns:a16="http://schemas.microsoft.com/office/drawing/2014/main" val="2602607408"/>
                  </a:ext>
                </a:extLst>
              </a:tr>
              <a:tr h="174966">
                <a:tc>
                  <a:txBody>
                    <a:bodyPr/>
                    <a:lstStyle/>
                    <a:p>
                      <a:pPr lvl="0" algn="ctr">
                        <a:buNone/>
                      </a:pPr>
                      <a:r>
                        <a:rPr lang="en-US" sz="1100" b="0" i="0" u="none" strike="noStrike" noProof="0" dirty="0" err="1">
                          <a:solidFill>
                            <a:srgbClr val="000000"/>
                          </a:solidFill>
                          <a:latin typeface="Courier New"/>
                        </a:rPr>
                        <a:t>fdiv.s</a:t>
                      </a:r>
                      <a:r>
                        <a:rPr lang="en-US" sz="1100" b="0" i="0" u="none" strike="noStrike" noProof="0" dirty="0">
                          <a:solidFill>
                            <a:srgbClr val="000000"/>
                          </a:solidFill>
                          <a:latin typeface="Courier New"/>
                        </a:rPr>
                        <a:t> f0,f3,f1</a:t>
                      </a:r>
                      <a:endParaRPr lang="en-US" dirty="0"/>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extLst>
              <p:ext uri="{D42A27DB-BD31-4B8C-83A1-F6EECF244321}">
                <p14:modId xmlns:p14="http://schemas.microsoft.com/office/powerpoint/2010/main" val="2243685064"/>
              </p:ext>
            </p:extLst>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r>
                        <a:rPr lang="en-US" sz="1100" dirty="0"/>
                        <a:t>FSUB.S</a:t>
                      </a:r>
                    </a:p>
                  </a:txBody>
                  <a:tcPr/>
                </a:tc>
                <a:tc>
                  <a:txBody>
                    <a:bodyPr/>
                    <a:lstStyle/>
                    <a:p>
                      <a:pPr algn="ctr"/>
                      <a:r>
                        <a:rPr lang="en-US" sz="1100" dirty="0"/>
                        <a:t>0.454</a:t>
                      </a:r>
                    </a:p>
                  </a:txBody>
                  <a:tcPr/>
                </a:tc>
                <a:tc>
                  <a:txBody>
                    <a:bodyPr/>
                    <a:lstStyle/>
                    <a:p>
                      <a:pPr algn="ctr"/>
                      <a:r>
                        <a:rPr lang="en-US" sz="1100" dirty="0"/>
                        <a:t>1.61</a:t>
                      </a:r>
                    </a:p>
                  </a:txBody>
                  <a:tcPr/>
                </a:tc>
                <a:extLst>
                  <a:ext uri="{0D108BD9-81ED-4DB2-BD59-A6C34878D82A}">
                    <a16:rowId xmlns:a16="http://schemas.microsoft.com/office/drawing/2014/main" val="3373234770"/>
                  </a:ext>
                </a:extLst>
              </a:tr>
              <a:tr h="154148">
                <a:tc>
                  <a:txBody>
                    <a:bodyPr/>
                    <a:lstStyle/>
                    <a:p>
                      <a:pPr algn="ctr"/>
                      <a:endParaRPr lang="en-US" sz="1100" dirty="0"/>
                    </a:p>
                  </a:txBody>
                  <a:tcPr/>
                </a:tc>
                <a:tc>
                  <a:txBody>
                    <a:bodyPr/>
                    <a:lstStyle/>
                    <a:p>
                      <a:endParaRPr lang="en-US" sz="1100" dirty="0"/>
                    </a:p>
                  </a:txBody>
                  <a:tcPr/>
                </a:tc>
                <a:tc>
                  <a:txBody>
                    <a:bodyPr/>
                    <a:lstStyle/>
                    <a:p>
                      <a:pPr algn="ctr"/>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extLst>
              <p:ext uri="{D42A27DB-BD31-4B8C-83A1-F6EECF244321}">
                <p14:modId xmlns:p14="http://schemas.microsoft.com/office/powerpoint/2010/main" val="1024238109"/>
              </p:ext>
            </p:extLst>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r>
                        <a:rPr lang="en-US" sz="1100" dirty="0"/>
                        <a:t>FMUL.S</a:t>
                      </a:r>
                    </a:p>
                  </a:txBody>
                  <a:tcPr/>
                </a:tc>
                <a:tc>
                  <a:txBody>
                    <a:bodyPr/>
                    <a:lstStyle/>
                    <a:p>
                      <a:pPr algn="ctr"/>
                      <a:r>
                        <a:rPr lang="en-US" sz="1100" dirty="0"/>
                        <a:t>1.61</a:t>
                      </a:r>
                    </a:p>
                  </a:txBody>
                  <a:tcPr/>
                </a:tc>
                <a:tc>
                  <a:txBody>
                    <a:bodyPr/>
                    <a:lstStyle/>
                    <a:p>
                      <a:pPr algn="ctr"/>
                      <a:r>
                        <a:rPr lang="en-US" sz="1100" dirty="0"/>
                        <a:t>2.2</a:t>
                      </a:r>
                    </a:p>
                  </a:txBody>
                  <a:tcPr/>
                </a:tc>
                <a:extLst>
                  <a:ext uri="{0D108BD9-81ED-4DB2-BD59-A6C34878D82A}">
                    <a16:rowId xmlns:a16="http://schemas.microsoft.com/office/drawing/2014/main" val="3142664889"/>
                  </a:ext>
                </a:extLst>
              </a:tr>
              <a:tr h="0">
                <a:tc>
                  <a:txBody>
                    <a:bodyPr/>
                    <a:lstStyle/>
                    <a:p>
                      <a:pPr lvl="0" algn="ctr">
                        <a:buNone/>
                      </a:pPr>
                      <a:r>
                        <a:rPr lang="en-US" sz="1100" b="0" i="0" u="none" strike="noStrike" noProof="0" dirty="0">
                          <a:solidFill>
                            <a:srgbClr val="000000"/>
                          </a:solidFill>
                          <a:latin typeface="Aptos"/>
                        </a:rPr>
                        <a:t>FDIV.S</a:t>
                      </a:r>
                      <a:endParaRPr lang="en-US" dirty="0"/>
                    </a:p>
                  </a:txBody>
                  <a:tcPr/>
                </a:tc>
                <a:tc>
                  <a:txBody>
                    <a:bodyPr/>
                    <a:lstStyle/>
                    <a:p>
                      <a:pPr lvl="0" algn="ctr">
                        <a:buNone/>
                      </a:pPr>
                      <a:r>
                        <a:rPr lang="en-US" sz="1100" b="0" i="0" u="none" strike="noStrike" noProof="0" dirty="0">
                          <a:solidFill>
                            <a:srgbClr val="000000"/>
                          </a:solidFill>
                          <a:latin typeface="Aptos"/>
                        </a:rPr>
                        <a:t>FMUL.S</a:t>
                      </a:r>
                      <a:endParaRPr lang="en-US" dirty="0"/>
                    </a:p>
                  </a:txBody>
                  <a:tcPr/>
                </a:tc>
                <a:tc>
                  <a:txBody>
                    <a:bodyPr/>
                    <a:lstStyle/>
                    <a:p>
                      <a:pPr lvl="0" algn="ctr">
                        <a:buNone/>
                      </a:pPr>
                      <a:r>
                        <a:rPr lang="en-US" sz="1100" b="0" i="0" u="none" strike="noStrike" noProof="0" dirty="0">
                          <a:solidFill>
                            <a:srgbClr val="000000"/>
                          </a:solidFill>
                          <a:latin typeface="Aptos"/>
                        </a:rPr>
                        <a:t>0.454</a:t>
                      </a:r>
                      <a:endParaRPr lang="en-US"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0.454</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1.61</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793036" y="2194194"/>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5</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37" name="Rectangle 36">
            <a:extLst>
              <a:ext uri="{FF2B5EF4-FFF2-40B4-BE49-F238E27FC236}">
                <a16:creationId xmlns:a16="http://schemas.microsoft.com/office/drawing/2014/main" id="{7A60AE2C-5B43-5AFB-6983-E86467D202CB}"/>
              </a:ext>
            </a:extLst>
          </p:cNvPr>
          <p:cNvSpPr/>
          <p:nvPr/>
        </p:nvSpPr>
        <p:spPr>
          <a:xfrm>
            <a:off x="8663213" y="3628570"/>
            <a:ext cx="2331357" cy="23585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7A8C352-D0BB-79E3-7E82-EC5BB88EFB1D}"/>
              </a:ext>
            </a:extLst>
          </p:cNvPr>
          <p:cNvSpPr/>
          <p:nvPr/>
        </p:nvSpPr>
        <p:spPr>
          <a:xfrm>
            <a:off x="9479642" y="128814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1B94687-8B27-A5D1-4782-239912A49D33}"/>
              </a:ext>
            </a:extLst>
          </p:cNvPr>
          <p:cNvSpPr txBox="1"/>
          <p:nvPr/>
        </p:nvSpPr>
        <p:spPr>
          <a:xfrm>
            <a:off x="2436392" y="92616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29" name="TextBox 28">
            <a:extLst>
              <a:ext uri="{FF2B5EF4-FFF2-40B4-BE49-F238E27FC236}">
                <a16:creationId xmlns:a16="http://schemas.microsoft.com/office/drawing/2014/main" id="{08DA9168-16DF-984F-D05A-B855DF289547}"/>
              </a:ext>
            </a:extLst>
          </p:cNvPr>
          <p:cNvSpPr txBox="1"/>
          <p:nvPr/>
        </p:nvSpPr>
        <p:spPr>
          <a:xfrm>
            <a:off x="2877067" y="46712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1" name="TextBox 40">
            <a:extLst>
              <a:ext uri="{FF2B5EF4-FFF2-40B4-BE49-F238E27FC236}">
                <a16:creationId xmlns:a16="http://schemas.microsoft.com/office/drawing/2014/main" id="{01F30C72-071B-C8D5-8D94-934EA73E1C8D}"/>
              </a:ext>
            </a:extLst>
          </p:cNvPr>
          <p:cNvSpPr txBox="1"/>
          <p:nvPr/>
        </p:nvSpPr>
        <p:spPr>
          <a:xfrm>
            <a:off x="2877066" y="6140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2" name="Rectangle 41">
            <a:extLst>
              <a:ext uri="{FF2B5EF4-FFF2-40B4-BE49-F238E27FC236}">
                <a16:creationId xmlns:a16="http://schemas.microsoft.com/office/drawing/2014/main" id="{054E94C9-4A76-2E97-8D70-A860EAAEF47B}"/>
              </a:ext>
            </a:extLst>
          </p:cNvPr>
          <p:cNvSpPr/>
          <p:nvPr/>
        </p:nvSpPr>
        <p:spPr>
          <a:xfrm>
            <a:off x="5481204" y="3368386"/>
            <a:ext cx="2147454" cy="225136"/>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E80FB9CA-DBC5-9B4D-58A2-7DB6479768BD}"/>
              </a:ext>
            </a:extLst>
          </p:cNvPr>
          <p:cNvSpPr/>
          <p:nvPr/>
        </p:nvSpPr>
        <p:spPr>
          <a:xfrm>
            <a:off x="9488822" y="180226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A64FC3D-5F4A-26BA-EF85-DCF55EA6047B}"/>
              </a:ext>
            </a:extLst>
          </p:cNvPr>
          <p:cNvSpPr/>
          <p:nvPr/>
        </p:nvSpPr>
        <p:spPr>
          <a:xfrm>
            <a:off x="8652710" y="3890210"/>
            <a:ext cx="2356184"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F92FAC4-84D3-4663-462C-47B3DAEA28B3}"/>
              </a:ext>
            </a:extLst>
          </p:cNvPr>
          <p:cNvSpPr txBox="1"/>
          <p:nvPr/>
        </p:nvSpPr>
        <p:spPr>
          <a:xfrm>
            <a:off x="2436391" y="10730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39" name="Rectangle 38">
            <a:extLst>
              <a:ext uri="{FF2B5EF4-FFF2-40B4-BE49-F238E27FC236}">
                <a16:creationId xmlns:a16="http://schemas.microsoft.com/office/drawing/2014/main" id="{9E2736FE-548F-8D78-F093-E182F6D6D8AD}"/>
              </a:ext>
            </a:extLst>
          </p:cNvPr>
          <p:cNvSpPr/>
          <p:nvPr/>
        </p:nvSpPr>
        <p:spPr>
          <a:xfrm>
            <a:off x="9488822" y="507780"/>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3094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6001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 clock cycle 6 the Reservation Stations for FMUL and FSUB are free, since they were sent to execute. Registers F3, F5 and F0 are still busy waiting for </a:t>
            </a:r>
            <a:r>
              <a:rPr lang="en-US" sz="1100" dirty="0">
                <a:latin typeface="Aptos"/>
                <a:cs typeface="Courier New"/>
              </a:rPr>
              <a:t>FMUL</a:t>
            </a:r>
            <a:r>
              <a:rPr lang="en-US" sz="1100" dirty="0"/>
              <a:t>, FSUB and FDIV. The </a:t>
            </a:r>
            <a:r>
              <a:rPr lang="en-US" sz="1100" err="1">
                <a:latin typeface="Courier New"/>
                <a:cs typeface="Courier New"/>
              </a:rPr>
              <a:t>fadd</a:t>
            </a:r>
            <a:r>
              <a:rPr lang="en-US" sz="1100" dirty="0">
                <a:latin typeface="Courier New"/>
                <a:cs typeface="Courier New"/>
              </a:rPr>
              <a:t> f1</a:t>
            </a:r>
            <a:r>
              <a:rPr lang="en-US" sz="1100" dirty="0"/>
              <a:t> instruction continues down the pipeline to the first free adding Reservation Station. This instruction needs the results of the F5 register, that is waiting for the </a:t>
            </a:r>
            <a:r>
              <a:rPr lang="en-US" sz="1100" err="1">
                <a:latin typeface="Courier New"/>
                <a:cs typeface="Courier New"/>
              </a:rPr>
              <a:t>fsub.s</a:t>
            </a:r>
            <a:r>
              <a:rPr lang="en-US" sz="1100" dirty="0"/>
              <a:t> operation to end, so we mark the Reservation Station as busy and waiting for </a:t>
            </a:r>
            <a:r>
              <a:rPr lang="en-US" sz="1100" err="1">
                <a:latin typeface="Courier New"/>
                <a:cs typeface="Courier New"/>
              </a:rPr>
              <a:t>fsub.s</a:t>
            </a:r>
            <a:r>
              <a:rPr lang="en-US" sz="1100" dirty="0"/>
              <a:t>. We mark F1 as busy waiting for the </a:t>
            </a:r>
            <a:r>
              <a:rPr lang="en-US" sz="1100" err="1">
                <a:latin typeface="Courier New"/>
                <a:cs typeface="Courier New"/>
              </a:rPr>
              <a:t>fadd.s</a:t>
            </a:r>
            <a:r>
              <a:rPr lang="en-US" sz="1100" dirty="0"/>
              <a:t> operation to complete.</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264489346"/>
              </p:ext>
            </p:extLst>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r>
                        <a:rPr lang="en-US" sz="1100" b="0" i="0" u="none" strike="noStrike" noProof="0" dirty="0" err="1">
                          <a:solidFill>
                            <a:srgbClr val="000000"/>
                          </a:solidFill>
                          <a:latin typeface="Courier New"/>
                        </a:rPr>
                        <a:t>fadd.s</a:t>
                      </a:r>
                      <a:r>
                        <a:rPr lang="en-US" sz="1100" b="0" i="0" u="none" strike="noStrike" noProof="0" dirty="0">
                          <a:solidFill>
                            <a:srgbClr val="000000"/>
                          </a:solidFill>
                          <a:latin typeface="Courier New"/>
                        </a:rPr>
                        <a:t> f1,f5,f2</a:t>
                      </a:r>
                      <a:endParaRPr lang="en-US" dirty="0"/>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extLst>
              <p:ext uri="{D42A27DB-BD31-4B8C-83A1-F6EECF244321}">
                <p14:modId xmlns:p14="http://schemas.microsoft.com/office/powerpoint/2010/main" val="3992767145"/>
              </p:ext>
            </p:extLst>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pPr algn="ctr"/>
                      <a:r>
                        <a:rPr lang="en-US" sz="1100" dirty="0"/>
                        <a:t>FADD.S</a:t>
                      </a:r>
                    </a:p>
                  </a:txBody>
                  <a:tcPr/>
                </a:tc>
                <a:tc>
                  <a:txBody>
                    <a:bodyPr/>
                    <a:lstStyle/>
                    <a:p>
                      <a:pPr algn="ctr"/>
                      <a:r>
                        <a:rPr lang="en-US" sz="1100" dirty="0"/>
                        <a:t>FSUB.S</a:t>
                      </a:r>
                    </a:p>
                  </a:txBody>
                  <a:tcPr/>
                </a:tc>
                <a:tc>
                  <a:txBody>
                    <a:bodyPr/>
                    <a:lstStyle/>
                    <a:p>
                      <a:pPr algn="ctr"/>
                      <a:r>
                        <a:rPr lang="en-US" sz="1100" dirty="0"/>
                        <a:t>1.61</a:t>
                      </a:r>
                    </a:p>
                  </a:txBody>
                  <a:tcPr/>
                </a:tc>
                <a:extLst>
                  <a:ext uri="{0D108BD9-81ED-4DB2-BD59-A6C34878D82A}">
                    <a16:rowId xmlns:a16="http://schemas.microsoft.com/office/drawing/2014/main" val="3373234770"/>
                  </a:ext>
                </a:extLst>
              </a:tr>
              <a:tr h="154148">
                <a:tc>
                  <a:txBody>
                    <a:bodyPr/>
                    <a:lstStyle/>
                    <a:p>
                      <a:pPr algn="ctr"/>
                      <a:endParaRPr lang="en-US" sz="1100" dirty="0"/>
                    </a:p>
                  </a:txBody>
                  <a:tcPr/>
                </a:tc>
                <a:tc>
                  <a:txBody>
                    <a:bodyPr/>
                    <a:lstStyle/>
                    <a:p>
                      <a:endParaRPr lang="en-US" sz="1100" dirty="0"/>
                    </a:p>
                  </a:txBody>
                  <a:tcPr/>
                </a:tc>
                <a:tc>
                  <a:txBody>
                    <a:bodyPr/>
                    <a:lstStyle/>
                    <a:p>
                      <a:pPr algn="ctr"/>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extLst>
              <p:ext uri="{D42A27DB-BD31-4B8C-83A1-F6EECF244321}">
                <p14:modId xmlns:p14="http://schemas.microsoft.com/office/powerpoint/2010/main" val="3312716223"/>
              </p:ext>
            </p:extLst>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lvl="0" algn="ctr">
                        <a:buNone/>
                      </a:pPr>
                      <a:r>
                        <a:rPr lang="en-US" sz="1100" b="0" i="0" u="none" strike="noStrike" noProof="0" dirty="0">
                          <a:solidFill>
                            <a:srgbClr val="000000"/>
                          </a:solidFill>
                          <a:latin typeface="Aptos"/>
                        </a:rPr>
                        <a:t>FDIV.S</a:t>
                      </a:r>
                      <a:endParaRPr lang="en-US" dirty="0"/>
                    </a:p>
                  </a:txBody>
                  <a:tcPr/>
                </a:tc>
                <a:tc>
                  <a:txBody>
                    <a:bodyPr/>
                    <a:lstStyle/>
                    <a:p>
                      <a:pPr lvl="0" algn="ctr">
                        <a:buNone/>
                      </a:pPr>
                      <a:r>
                        <a:rPr lang="en-US" sz="1100" b="0" i="0" u="none" strike="noStrike" noProof="0" dirty="0">
                          <a:solidFill>
                            <a:srgbClr val="000000"/>
                          </a:solidFill>
                          <a:latin typeface="Aptos"/>
                        </a:rPr>
                        <a:t>FMUL.S</a:t>
                      </a:r>
                      <a:endParaRPr lang="en-US" dirty="0"/>
                    </a:p>
                  </a:txBody>
                  <a:tcPr/>
                </a:tc>
                <a:tc>
                  <a:txBody>
                    <a:bodyPr/>
                    <a:lstStyle/>
                    <a:p>
                      <a:pPr lvl="0" algn="ctr">
                        <a:buNone/>
                      </a:pPr>
                      <a:r>
                        <a:rPr lang="en-US" sz="1100" b="0" i="0" u="none" strike="noStrike" noProof="0" dirty="0">
                          <a:solidFill>
                            <a:srgbClr val="000000"/>
                          </a:solidFill>
                          <a:latin typeface="Aptos"/>
                        </a:rPr>
                        <a:t>0.454</a:t>
                      </a:r>
                      <a:endParaRPr lang="en-US"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0.454</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1.61</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793036" y="2194194"/>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6</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0" name="Rectangle 39">
            <a:extLst>
              <a:ext uri="{FF2B5EF4-FFF2-40B4-BE49-F238E27FC236}">
                <a16:creationId xmlns:a16="http://schemas.microsoft.com/office/drawing/2014/main" id="{B7A8C352-D0BB-79E3-7E82-EC5BB88EFB1D}"/>
              </a:ext>
            </a:extLst>
          </p:cNvPr>
          <p:cNvSpPr/>
          <p:nvPr/>
        </p:nvSpPr>
        <p:spPr>
          <a:xfrm>
            <a:off x="9479642" y="128814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1B94687-8B27-A5D1-4782-239912A49D33}"/>
              </a:ext>
            </a:extLst>
          </p:cNvPr>
          <p:cNvSpPr txBox="1"/>
          <p:nvPr/>
        </p:nvSpPr>
        <p:spPr>
          <a:xfrm>
            <a:off x="2436392" y="92616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29" name="TextBox 28">
            <a:extLst>
              <a:ext uri="{FF2B5EF4-FFF2-40B4-BE49-F238E27FC236}">
                <a16:creationId xmlns:a16="http://schemas.microsoft.com/office/drawing/2014/main" id="{08DA9168-16DF-984F-D05A-B855DF289547}"/>
              </a:ext>
            </a:extLst>
          </p:cNvPr>
          <p:cNvSpPr txBox="1"/>
          <p:nvPr/>
        </p:nvSpPr>
        <p:spPr>
          <a:xfrm>
            <a:off x="2877067" y="46712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1" name="TextBox 40">
            <a:extLst>
              <a:ext uri="{FF2B5EF4-FFF2-40B4-BE49-F238E27FC236}">
                <a16:creationId xmlns:a16="http://schemas.microsoft.com/office/drawing/2014/main" id="{01F30C72-071B-C8D5-8D94-934EA73E1C8D}"/>
              </a:ext>
            </a:extLst>
          </p:cNvPr>
          <p:cNvSpPr txBox="1"/>
          <p:nvPr/>
        </p:nvSpPr>
        <p:spPr>
          <a:xfrm>
            <a:off x="2877066" y="6140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3" name="Rectangle 42">
            <a:extLst>
              <a:ext uri="{FF2B5EF4-FFF2-40B4-BE49-F238E27FC236}">
                <a16:creationId xmlns:a16="http://schemas.microsoft.com/office/drawing/2014/main" id="{E80FB9CA-DBC5-9B4D-58A2-7DB6479768BD}"/>
              </a:ext>
            </a:extLst>
          </p:cNvPr>
          <p:cNvSpPr/>
          <p:nvPr/>
        </p:nvSpPr>
        <p:spPr>
          <a:xfrm>
            <a:off x="9488822" y="180226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A64FC3D-5F4A-26BA-EF85-DCF55EA6047B}"/>
              </a:ext>
            </a:extLst>
          </p:cNvPr>
          <p:cNvSpPr/>
          <p:nvPr/>
        </p:nvSpPr>
        <p:spPr>
          <a:xfrm>
            <a:off x="8652710" y="3890210"/>
            <a:ext cx="2356184"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F92FAC4-84D3-4663-462C-47B3DAEA28B3}"/>
              </a:ext>
            </a:extLst>
          </p:cNvPr>
          <p:cNvSpPr txBox="1"/>
          <p:nvPr/>
        </p:nvSpPr>
        <p:spPr>
          <a:xfrm>
            <a:off x="2436391" y="10730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39" name="Rectangle 38">
            <a:extLst>
              <a:ext uri="{FF2B5EF4-FFF2-40B4-BE49-F238E27FC236}">
                <a16:creationId xmlns:a16="http://schemas.microsoft.com/office/drawing/2014/main" id="{9E2736FE-548F-8D78-F093-E182F6D6D8AD}"/>
              </a:ext>
            </a:extLst>
          </p:cNvPr>
          <p:cNvSpPr/>
          <p:nvPr/>
        </p:nvSpPr>
        <p:spPr>
          <a:xfrm>
            <a:off x="9488822" y="507780"/>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FF58BB5-045C-4DDB-AA61-4A354443B101}"/>
              </a:ext>
            </a:extLst>
          </p:cNvPr>
          <p:cNvSpPr txBox="1"/>
          <p:nvPr/>
        </p:nvSpPr>
        <p:spPr>
          <a:xfrm>
            <a:off x="2436390" y="122912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45" name="Rectangle 44">
            <a:extLst>
              <a:ext uri="{FF2B5EF4-FFF2-40B4-BE49-F238E27FC236}">
                <a16:creationId xmlns:a16="http://schemas.microsoft.com/office/drawing/2014/main" id="{998FBED8-AC1C-1B8A-3C2A-0019764B995C}"/>
              </a:ext>
            </a:extLst>
          </p:cNvPr>
          <p:cNvSpPr/>
          <p:nvPr/>
        </p:nvSpPr>
        <p:spPr>
          <a:xfrm>
            <a:off x="5494420" y="3358815"/>
            <a:ext cx="2155657"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E2137A5E-B7D8-66D1-7E1B-60F47B3C3E50}"/>
              </a:ext>
            </a:extLst>
          </p:cNvPr>
          <p:cNvSpPr/>
          <p:nvPr/>
        </p:nvSpPr>
        <p:spPr>
          <a:xfrm>
            <a:off x="9498002" y="764840"/>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5793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793036" y="2194194"/>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 clock cycle 7 the </a:t>
            </a:r>
            <a:r>
              <a:rPr lang="en-US" sz="1100" dirty="0" err="1">
                <a:latin typeface="Courier New"/>
                <a:cs typeface="Courier New"/>
              </a:rPr>
              <a:t>fsub.s</a:t>
            </a:r>
            <a:r>
              <a:rPr lang="en-US" sz="1100" dirty="0">
                <a:latin typeface="Courier New"/>
                <a:cs typeface="Courier New"/>
              </a:rPr>
              <a:t> f5,f1,f2</a:t>
            </a:r>
            <a:r>
              <a:rPr lang="en-US" sz="1100" dirty="0">
                <a:latin typeface="Aptos"/>
                <a:cs typeface="Courier New"/>
              </a:rPr>
              <a:t> has ended (it takes 2 cycles), so its results are sent from the FP Adders to the Common Data Bus and all elements waiting for it, like the only FADD in the adding Reservation Stations and the F5 register.</a:t>
            </a:r>
            <a:endParaRPr lang="en-US" sz="1100" dirty="0"/>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2032208682"/>
              </p:ext>
            </p:extLst>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extLst>
              <p:ext uri="{D42A27DB-BD31-4B8C-83A1-F6EECF244321}">
                <p14:modId xmlns:p14="http://schemas.microsoft.com/office/powerpoint/2010/main" val="1030940837"/>
              </p:ext>
            </p:extLst>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pPr algn="ctr"/>
                      <a:r>
                        <a:rPr lang="en-US" sz="1100" dirty="0"/>
                        <a:t>FADD.S</a:t>
                      </a:r>
                    </a:p>
                  </a:txBody>
                  <a:tcPr/>
                </a:tc>
                <a:tc>
                  <a:txBody>
                    <a:bodyPr/>
                    <a:lstStyle/>
                    <a:p>
                      <a:pPr algn="ctr"/>
                      <a:r>
                        <a:rPr lang="en-US" sz="1100" dirty="0"/>
                        <a:t>1.156</a:t>
                      </a:r>
                    </a:p>
                  </a:txBody>
                  <a:tcPr/>
                </a:tc>
                <a:tc>
                  <a:txBody>
                    <a:bodyPr/>
                    <a:lstStyle/>
                    <a:p>
                      <a:pPr algn="ctr"/>
                      <a:r>
                        <a:rPr lang="en-US" sz="1100" dirty="0"/>
                        <a:t>1.61</a:t>
                      </a:r>
                    </a:p>
                  </a:txBody>
                  <a:tcPr/>
                </a:tc>
                <a:extLst>
                  <a:ext uri="{0D108BD9-81ED-4DB2-BD59-A6C34878D82A}">
                    <a16:rowId xmlns:a16="http://schemas.microsoft.com/office/drawing/2014/main" val="3373234770"/>
                  </a:ext>
                </a:extLst>
              </a:tr>
              <a:tr h="154148">
                <a:tc>
                  <a:txBody>
                    <a:bodyPr/>
                    <a:lstStyle/>
                    <a:p>
                      <a:pPr algn="ctr"/>
                      <a:endParaRPr lang="en-US" sz="1100" dirty="0"/>
                    </a:p>
                  </a:txBody>
                  <a:tcPr/>
                </a:tc>
                <a:tc>
                  <a:txBody>
                    <a:bodyPr/>
                    <a:lstStyle/>
                    <a:p>
                      <a:endParaRPr lang="en-US" sz="1100" dirty="0"/>
                    </a:p>
                  </a:txBody>
                  <a:tcPr/>
                </a:tc>
                <a:tc>
                  <a:txBody>
                    <a:bodyPr/>
                    <a:lstStyle/>
                    <a:p>
                      <a:pPr algn="ctr"/>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lvl="0" algn="ctr">
                        <a:buNone/>
                      </a:pPr>
                      <a:r>
                        <a:rPr lang="en-US" sz="1100" b="0" i="0" u="none" strike="noStrike" noProof="0" dirty="0">
                          <a:solidFill>
                            <a:srgbClr val="000000"/>
                          </a:solidFill>
                          <a:latin typeface="Aptos"/>
                        </a:rPr>
                        <a:t>FDIV.S</a:t>
                      </a:r>
                      <a:endParaRPr lang="en-US" dirty="0"/>
                    </a:p>
                  </a:txBody>
                  <a:tcPr/>
                </a:tc>
                <a:tc>
                  <a:txBody>
                    <a:bodyPr/>
                    <a:lstStyle/>
                    <a:p>
                      <a:pPr lvl="0" algn="ctr">
                        <a:buNone/>
                      </a:pPr>
                      <a:r>
                        <a:rPr lang="en-US" sz="1100" b="0" i="0" u="none" strike="noStrike" noProof="0" dirty="0">
                          <a:solidFill>
                            <a:srgbClr val="000000"/>
                          </a:solidFill>
                          <a:latin typeface="Aptos"/>
                        </a:rPr>
                        <a:t>FMUL.S</a:t>
                      </a:r>
                      <a:endParaRPr lang="en-US" dirty="0"/>
                    </a:p>
                  </a:txBody>
                  <a:tcPr/>
                </a:tc>
                <a:tc>
                  <a:txBody>
                    <a:bodyPr/>
                    <a:lstStyle/>
                    <a:p>
                      <a:pPr lvl="0" algn="ctr">
                        <a:buNone/>
                      </a:pPr>
                      <a:r>
                        <a:rPr lang="en-US" sz="1100" b="0" i="0" u="none" strike="noStrike" noProof="0" dirty="0">
                          <a:solidFill>
                            <a:srgbClr val="000000"/>
                          </a:solidFill>
                          <a:latin typeface="Aptos"/>
                        </a:rPr>
                        <a:t>0.454</a:t>
                      </a:r>
                      <a:endParaRPr lang="en-US"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1246780101"/>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0.454</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1.61</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pPr algn="ctr"/>
                      <a:r>
                        <a:rPr lang="en-US" sz="1100" dirty="0"/>
                        <a:t>1.156</a:t>
                      </a:r>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7</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0" name="Rectangle 39">
            <a:extLst>
              <a:ext uri="{FF2B5EF4-FFF2-40B4-BE49-F238E27FC236}">
                <a16:creationId xmlns:a16="http://schemas.microsoft.com/office/drawing/2014/main" id="{B7A8C352-D0BB-79E3-7E82-EC5BB88EFB1D}"/>
              </a:ext>
            </a:extLst>
          </p:cNvPr>
          <p:cNvSpPr/>
          <p:nvPr/>
        </p:nvSpPr>
        <p:spPr>
          <a:xfrm>
            <a:off x="9479642" y="128814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1B94687-8B27-A5D1-4782-239912A49D33}"/>
              </a:ext>
            </a:extLst>
          </p:cNvPr>
          <p:cNvSpPr txBox="1"/>
          <p:nvPr/>
        </p:nvSpPr>
        <p:spPr>
          <a:xfrm>
            <a:off x="2436392" y="92616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29" name="TextBox 28">
            <a:extLst>
              <a:ext uri="{FF2B5EF4-FFF2-40B4-BE49-F238E27FC236}">
                <a16:creationId xmlns:a16="http://schemas.microsoft.com/office/drawing/2014/main" id="{08DA9168-16DF-984F-D05A-B855DF289547}"/>
              </a:ext>
            </a:extLst>
          </p:cNvPr>
          <p:cNvSpPr txBox="1"/>
          <p:nvPr/>
        </p:nvSpPr>
        <p:spPr>
          <a:xfrm>
            <a:off x="2877067" y="46712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1" name="TextBox 40">
            <a:extLst>
              <a:ext uri="{FF2B5EF4-FFF2-40B4-BE49-F238E27FC236}">
                <a16:creationId xmlns:a16="http://schemas.microsoft.com/office/drawing/2014/main" id="{01F30C72-071B-C8D5-8D94-934EA73E1C8D}"/>
              </a:ext>
            </a:extLst>
          </p:cNvPr>
          <p:cNvSpPr txBox="1"/>
          <p:nvPr/>
        </p:nvSpPr>
        <p:spPr>
          <a:xfrm>
            <a:off x="2877066" y="6140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3" name="Rectangle 42">
            <a:extLst>
              <a:ext uri="{FF2B5EF4-FFF2-40B4-BE49-F238E27FC236}">
                <a16:creationId xmlns:a16="http://schemas.microsoft.com/office/drawing/2014/main" id="{E80FB9CA-DBC5-9B4D-58A2-7DB6479768BD}"/>
              </a:ext>
            </a:extLst>
          </p:cNvPr>
          <p:cNvSpPr/>
          <p:nvPr/>
        </p:nvSpPr>
        <p:spPr>
          <a:xfrm>
            <a:off x="9479642" y="180226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A64FC3D-5F4A-26BA-EF85-DCF55EA6047B}"/>
              </a:ext>
            </a:extLst>
          </p:cNvPr>
          <p:cNvSpPr/>
          <p:nvPr/>
        </p:nvSpPr>
        <p:spPr>
          <a:xfrm>
            <a:off x="8652710" y="3890210"/>
            <a:ext cx="2356184"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F92FAC4-84D3-4663-462C-47B3DAEA28B3}"/>
              </a:ext>
            </a:extLst>
          </p:cNvPr>
          <p:cNvSpPr txBox="1"/>
          <p:nvPr/>
        </p:nvSpPr>
        <p:spPr>
          <a:xfrm>
            <a:off x="2436391" y="10730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39" name="Rectangle 38">
            <a:extLst>
              <a:ext uri="{FF2B5EF4-FFF2-40B4-BE49-F238E27FC236}">
                <a16:creationId xmlns:a16="http://schemas.microsoft.com/office/drawing/2014/main" id="{9E2736FE-548F-8D78-F093-E182F6D6D8AD}"/>
              </a:ext>
            </a:extLst>
          </p:cNvPr>
          <p:cNvSpPr/>
          <p:nvPr/>
        </p:nvSpPr>
        <p:spPr>
          <a:xfrm>
            <a:off x="9488822" y="507780"/>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FF58BB5-045C-4DDB-AA61-4A354443B101}"/>
              </a:ext>
            </a:extLst>
          </p:cNvPr>
          <p:cNvSpPr txBox="1"/>
          <p:nvPr/>
        </p:nvSpPr>
        <p:spPr>
          <a:xfrm>
            <a:off x="2436390" y="122912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45" name="Rectangle 44">
            <a:extLst>
              <a:ext uri="{FF2B5EF4-FFF2-40B4-BE49-F238E27FC236}">
                <a16:creationId xmlns:a16="http://schemas.microsoft.com/office/drawing/2014/main" id="{998FBED8-AC1C-1B8A-3C2A-0019764B995C}"/>
              </a:ext>
            </a:extLst>
          </p:cNvPr>
          <p:cNvSpPr/>
          <p:nvPr/>
        </p:nvSpPr>
        <p:spPr>
          <a:xfrm>
            <a:off x="5485239" y="3358814"/>
            <a:ext cx="2155657" cy="230605"/>
          </a:xfrm>
          <a:prstGeom prst="rect">
            <a:avLst/>
          </a:prstGeom>
          <a:solidFill>
            <a:srgbClr val="FF0000">
              <a:alpha val="50000"/>
            </a:srgb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0D0D9724-C7F5-9C88-7E39-7D5C78CE0C50}"/>
              </a:ext>
            </a:extLst>
          </p:cNvPr>
          <p:cNvSpPr txBox="1"/>
          <p:nvPr/>
        </p:nvSpPr>
        <p:spPr>
          <a:xfrm>
            <a:off x="2877064" y="92616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42" name="Rectangle 41">
            <a:extLst>
              <a:ext uri="{FF2B5EF4-FFF2-40B4-BE49-F238E27FC236}">
                <a16:creationId xmlns:a16="http://schemas.microsoft.com/office/drawing/2014/main" id="{A6C083DF-FA06-FD6E-CC88-62FDCB90D292}"/>
              </a:ext>
            </a:extLst>
          </p:cNvPr>
          <p:cNvSpPr/>
          <p:nvPr/>
        </p:nvSpPr>
        <p:spPr>
          <a:xfrm>
            <a:off x="9488821" y="764840"/>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3753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793036" y="2194194"/>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 clock cycle 8 the </a:t>
            </a:r>
            <a:r>
              <a:rPr lang="en-US" sz="1100" dirty="0" err="1">
                <a:latin typeface="Courier New"/>
                <a:cs typeface="Courier New"/>
              </a:rPr>
              <a:t>fadd.s</a:t>
            </a:r>
            <a:r>
              <a:rPr lang="en-US" sz="1100" dirty="0">
                <a:latin typeface="Courier New"/>
                <a:cs typeface="Courier New"/>
              </a:rPr>
              <a:t> f1,f5,f2</a:t>
            </a:r>
            <a:r>
              <a:rPr lang="en-US" sz="1100" dirty="0">
                <a:latin typeface="Aptos"/>
                <a:cs typeface="Courier New"/>
              </a:rPr>
              <a:t> is sent to the FP Adders. Register F5 is no longer busy waiting.</a:t>
            </a:r>
          </a:p>
          <a:p>
            <a:endParaRPr lang="en-US" sz="1100" dirty="0">
              <a:cs typeface="Courier New"/>
            </a:endParaRP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extLst>
              <p:ext uri="{D42A27DB-BD31-4B8C-83A1-F6EECF244321}">
                <p14:modId xmlns:p14="http://schemas.microsoft.com/office/powerpoint/2010/main" val="1288100220"/>
              </p:ext>
            </p:extLst>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pPr algn="ctr"/>
                      <a:r>
                        <a:rPr lang="en-US" sz="1100" dirty="0"/>
                        <a:t>FADD.S</a:t>
                      </a:r>
                    </a:p>
                  </a:txBody>
                  <a:tcPr/>
                </a:tc>
                <a:tc>
                  <a:txBody>
                    <a:bodyPr/>
                    <a:lstStyle/>
                    <a:p>
                      <a:pPr algn="ctr"/>
                      <a:r>
                        <a:rPr lang="en-US" sz="1100" dirty="0"/>
                        <a:t>1.156</a:t>
                      </a:r>
                    </a:p>
                  </a:txBody>
                  <a:tcPr/>
                </a:tc>
                <a:tc>
                  <a:txBody>
                    <a:bodyPr/>
                    <a:lstStyle/>
                    <a:p>
                      <a:pPr algn="ctr"/>
                      <a:r>
                        <a:rPr lang="en-US" sz="1100" dirty="0"/>
                        <a:t>1.61</a:t>
                      </a:r>
                    </a:p>
                  </a:txBody>
                  <a:tcPr/>
                </a:tc>
                <a:extLst>
                  <a:ext uri="{0D108BD9-81ED-4DB2-BD59-A6C34878D82A}">
                    <a16:rowId xmlns:a16="http://schemas.microsoft.com/office/drawing/2014/main" val="3373234770"/>
                  </a:ext>
                </a:extLst>
              </a:tr>
              <a:tr h="154148">
                <a:tc>
                  <a:txBody>
                    <a:bodyPr/>
                    <a:lstStyle/>
                    <a:p>
                      <a:pPr algn="ctr"/>
                      <a:endParaRPr lang="en-US" sz="1100" dirty="0"/>
                    </a:p>
                  </a:txBody>
                  <a:tcPr/>
                </a:tc>
                <a:tc>
                  <a:txBody>
                    <a:bodyPr/>
                    <a:lstStyle/>
                    <a:p>
                      <a:endParaRPr lang="en-US" sz="1100" dirty="0"/>
                    </a:p>
                  </a:txBody>
                  <a:tcPr/>
                </a:tc>
                <a:tc>
                  <a:txBody>
                    <a:bodyPr/>
                    <a:lstStyle/>
                    <a:p>
                      <a:pPr algn="ctr"/>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lvl="0" algn="ctr">
                        <a:buNone/>
                      </a:pPr>
                      <a:r>
                        <a:rPr lang="en-US" sz="1100" b="0" i="0" u="none" strike="noStrike" noProof="0" dirty="0">
                          <a:solidFill>
                            <a:srgbClr val="000000"/>
                          </a:solidFill>
                          <a:latin typeface="Aptos"/>
                        </a:rPr>
                        <a:t>FDIV.S</a:t>
                      </a:r>
                      <a:endParaRPr lang="en-US" dirty="0"/>
                    </a:p>
                  </a:txBody>
                  <a:tcPr/>
                </a:tc>
                <a:tc>
                  <a:txBody>
                    <a:bodyPr/>
                    <a:lstStyle/>
                    <a:p>
                      <a:pPr lvl="0" algn="ctr">
                        <a:buNone/>
                      </a:pPr>
                      <a:r>
                        <a:rPr lang="en-US" sz="1100" b="0" i="0" u="none" strike="noStrike" noProof="0" dirty="0">
                          <a:solidFill>
                            <a:srgbClr val="000000"/>
                          </a:solidFill>
                          <a:latin typeface="Aptos"/>
                        </a:rPr>
                        <a:t>FMUL.S</a:t>
                      </a:r>
                      <a:endParaRPr lang="en-US" dirty="0"/>
                    </a:p>
                  </a:txBody>
                  <a:tcPr/>
                </a:tc>
                <a:tc>
                  <a:txBody>
                    <a:bodyPr/>
                    <a:lstStyle/>
                    <a:p>
                      <a:pPr lvl="0" algn="ctr">
                        <a:buNone/>
                      </a:pPr>
                      <a:r>
                        <a:rPr lang="en-US" sz="1100" b="0" i="0" u="none" strike="noStrike" noProof="0" dirty="0">
                          <a:solidFill>
                            <a:srgbClr val="000000"/>
                          </a:solidFill>
                          <a:latin typeface="Aptos"/>
                        </a:rPr>
                        <a:t>0.454</a:t>
                      </a:r>
                      <a:endParaRPr lang="en-US"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0.454</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1.61</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pPr algn="ctr"/>
                      <a:r>
                        <a:rPr lang="en-US" sz="1100" dirty="0"/>
                        <a:t>1.156</a:t>
                      </a:r>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8</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0" name="Rectangle 39">
            <a:extLst>
              <a:ext uri="{FF2B5EF4-FFF2-40B4-BE49-F238E27FC236}">
                <a16:creationId xmlns:a16="http://schemas.microsoft.com/office/drawing/2014/main" id="{B7A8C352-D0BB-79E3-7E82-EC5BB88EFB1D}"/>
              </a:ext>
            </a:extLst>
          </p:cNvPr>
          <p:cNvSpPr/>
          <p:nvPr/>
        </p:nvSpPr>
        <p:spPr>
          <a:xfrm>
            <a:off x="9479642" y="128814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1B94687-8B27-A5D1-4782-239912A49D33}"/>
              </a:ext>
            </a:extLst>
          </p:cNvPr>
          <p:cNvSpPr txBox="1"/>
          <p:nvPr/>
        </p:nvSpPr>
        <p:spPr>
          <a:xfrm>
            <a:off x="2436392" y="92616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29" name="TextBox 28">
            <a:extLst>
              <a:ext uri="{FF2B5EF4-FFF2-40B4-BE49-F238E27FC236}">
                <a16:creationId xmlns:a16="http://schemas.microsoft.com/office/drawing/2014/main" id="{08DA9168-16DF-984F-D05A-B855DF289547}"/>
              </a:ext>
            </a:extLst>
          </p:cNvPr>
          <p:cNvSpPr txBox="1"/>
          <p:nvPr/>
        </p:nvSpPr>
        <p:spPr>
          <a:xfrm>
            <a:off x="2877067" y="46712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1" name="TextBox 40">
            <a:extLst>
              <a:ext uri="{FF2B5EF4-FFF2-40B4-BE49-F238E27FC236}">
                <a16:creationId xmlns:a16="http://schemas.microsoft.com/office/drawing/2014/main" id="{01F30C72-071B-C8D5-8D94-934EA73E1C8D}"/>
              </a:ext>
            </a:extLst>
          </p:cNvPr>
          <p:cNvSpPr txBox="1"/>
          <p:nvPr/>
        </p:nvSpPr>
        <p:spPr>
          <a:xfrm>
            <a:off x="2877066" y="6140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19" name="Rectangle 18">
            <a:extLst>
              <a:ext uri="{FF2B5EF4-FFF2-40B4-BE49-F238E27FC236}">
                <a16:creationId xmlns:a16="http://schemas.microsoft.com/office/drawing/2014/main" id="{5A64FC3D-5F4A-26BA-EF85-DCF55EA6047B}"/>
              </a:ext>
            </a:extLst>
          </p:cNvPr>
          <p:cNvSpPr/>
          <p:nvPr/>
        </p:nvSpPr>
        <p:spPr>
          <a:xfrm>
            <a:off x="8652710" y="3890210"/>
            <a:ext cx="2356184"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F92FAC4-84D3-4663-462C-47B3DAEA28B3}"/>
              </a:ext>
            </a:extLst>
          </p:cNvPr>
          <p:cNvSpPr txBox="1"/>
          <p:nvPr/>
        </p:nvSpPr>
        <p:spPr>
          <a:xfrm>
            <a:off x="2436391" y="10730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39" name="Rectangle 38">
            <a:extLst>
              <a:ext uri="{FF2B5EF4-FFF2-40B4-BE49-F238E27FC236}">
                <a16:creationId xmlns:a16="http://schemas.microsoft.com/office/drawing/2014/main" id="{9E2736FE-548F-8D78-F093-E182F6D6D8AD}"/>
              </a:ext>
            </a:extLst>
          </p:cNvPr>
          <p:cNvSpPr/>
          <p:nvPr/>
        </p:nvSpPr>
        <p:spPr>
          <a:xfrm>
            <a:off x="9488822" y="507780"/>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FF58BB5-045C-4DDB-AA61-4A354443B101}"/>
              </a:ext>
            </a:extLst>
          </p:cNvPr>
          <p:cNvSpPr txBox="1"/>
          <p:nvPr/>
        </p:nvSpPr>
        <p:spPr>
          <a:xfrm>
            <a:off x="2436390" y="122912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37" name="TextBox 36">
            <a:extLst>
              <a:ext uri="{FF2B5EF4-FFF2-40B4-BE49-F238E27FC236}">
                <a16:creationId xmlns:a16="http://schemas.microsoft.com/office/drawing/2014/main" id="{0D0D9724-C7F5-9C88-7E39-7D5C78CE0C50}"/>
              </a:ext>
            </a:extLst>
          </p:cNvPr>
          <p:cNvSpPr txBox="1"/>
          <p:nvPr/>
        </p:nvSpPr>
        <p:spPr>
          <a:xfrm>
            <a:off x="2877064" y="92616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42" name="Rectangle 41">
            <a:extLst>
              <a:ext uri="{FF2B5EF4-FFF2-40B4-BE49-F238E27FC236}">
                <a16:creationId xmlns:a16="http://schemas.microsoft.com/office/drawing/2014/main" id="{3D40EB23-4411-A3A7-3488-92F2CD070C75}"/>
              </a:ext>
            </a:extLst>
          </p:cNvPr>
          <p:cNvSpPr/>
          <p:nvPr/>
        </p:nvSpPr>
        <p:spPr>
          <a:xfrm>
            <a:off x="9498002" y="764840"/>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9F8EDF70-269A-652B-90DF-6C1093ECFED5}"/>
              </a:ext>
            </a:extLst>
          </p:cNvPr>
          <p:cNvSpPr/>
          <p:nvPr/>
        </p:nvSpPr>
        <p:spPr>
          <a:xfrm>
            <a:off x="5494420" y="3358815"/>
            <a:ext cx="2135605" cy="240631"/>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9023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793036" y="2194194"/>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latin typeface="Aptos"/>
                <a:cs typeface="Courier New"/>
              </a:rPr>
              <a:t>We are in clock cycle 9. The </a:t>
            </a:r>
            <a:r>
              <a:rPr lang="en-US" sz="1100" dirty="0" err="1">
                <a:latin typeface="Courier New"/>
                <a:cs typeface="Courier New"/>
              </a:rPr>
              <a:t>fadd</a:t>
            </a:r>
            <a:r>
              <a:rPr lang="en-US" sz="1100" dirty="0">
                <a:latin typeface="Aptos"/>
                <a:cs typeface="Courier New"/>
              </a:rPr>
              <a:t> operation was sent to the FP Adders in the earlier cycle, so its Reservation Station is free. Since it takes 2 cycles for an add, Its results are written to the Common Data Bus and all subscribers, like, register F1.</a:t>
            </a:r>
            <a:endParaRPr lang="en-US" sz="1100" dirty="0">
              <a:cs typeface="Courier New"/>
            </a:endParaRP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373234770"/>
                  </a:ext>
                </a:extLst>
              </a:tr>
              <a:tr h="154148">
                <a:tc>
                  <a:txBody>
                    <a:bodyPr/>
                    <a:lstStyle/>
                    <a:p>
                      <a:pPr algn="ctr"/>
                      <a:endParaRPr lang="en-US" sz="1100" dirty="0"/>
                    </a:p>
                  </a:txBody>
                  <a:tcPr/>
                </a:tc>
                <a:tc>
                  <a:txBody>
                    <a:bodyPr/>
                    <a:lstStyle/>
                    <a:p>
                      <a:endParaRPr lang="en-US" sz="1100" dirty="0"/>
                    </a:p>
                  </a:txBody>
                  <a:tcPr/>
                </a:tc>
                <a:tc>
                  <a:txBody>
                    <a:bodyPr/>
                    <a:lstStyle/>
                    <a:p>
                      <a:pPr algn="ctr"/>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lvl="0" algn="ctr">
                        <a:buNone/>
                      </a:pPr>
                      <a:r>
                        <a:rPr lang="en-US" sz="1100" b="0" i="0" u="none" strike="noStrike" noProof="0" dirty="0">
                          <a:solidFill>
                            <a:srgbClr val="000000"/>
                          </a:solidFill>
                          <a:latin typeface="Aptos"/>
                        </a:rPr>
                        <a:t>FDIV.S</a:t>
                      </a:r>
                      <a:endParaRPr lang="en-US" dirty="0"/>
                    </a:p>
                  </a:txBody>
                  <a:tcPr/>
                </a:tc>
                <a:tc>
                  <a:txBody>
                    <a:bodyPr/>
                    <a:lstStyle/>
                    <a:p>
                      <a:pPr lvl="0" algn="ctr">
                        <a:buNone/>
                      </a:pPr>
                      <a:r>
                        <a:rPr lang="en-US" sz="1100" b="0" i="0" u="none" strike="noStrike" noProof="0" dirty="0">
                          <a:solidFill>
                            <a:srgbClr val="000000"/>
                          </a:solidFill>
                          <a:latin typeface="Aptos"/>
                        </a:rPr>
                        <a:t>FMUL.S</a:t>
                      </a:r>
                      <a:endParaRPr lang="en-US" dirty="0"/>
                    </a:p>
                  </a:txBody>
                  <a:tcPr/>
                </a:tc>
                <a:tc>
                  <a:txBody>
                    <a:bodyPr/>
                    <a:lstStyle/>
                    <a:p>
                      <a:pPr lvl="0" algn="ctr">
                        <a:buNone/>
                      </a:pPr>
                      <a:r>
                        <a:rPr lang="en-US" sz="1100" b="0" i="0" u="none" strike="noStrike" noProof="0" dirty="0">
                          <a:solidFill>
                            <a:srgbClr val="000000"/>
                          </a:solidFill>
                          <a:latin typeface="Aptos"/>
                        </a:rPr>
                        <a:t>0.454</a:t>
                      </a:r>
                      <a:endParaRPr lang="en-US"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899626362"/>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2.766</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1.61</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pPr algn="ctr"/>
                      <a:r>
                        <a:rPr lang="en-US" sz="1100" dirty="0"/>
                        <a:t>1.156</a:t>
                      </a:r>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9</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0" name="Rectangle 39">
            <a:extLst>
              <a:ext uri="{FF2B5EF4-FFF2-40B4-BE49-F238E27FC236}">
                <a16:creationId xmlns:a16="http://schemas.microsoft.com/office/drawing/2014/main" id="{B7A8C352-D0BB-79E3-7E82-EC5BB88EFB1D}"/>
              </a:ext>
            </a:extLst>
          </p:cNvPr>
          <p:cNvSpPr/>
          <p:nvPr/>
        </p:nvSpPr>
        <p:spPr>
          <a:xfrm>
            <a:off x="9479642" y="128814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1B94687-8B27-A5D1-4782-239912A49D33}"/>
              </a:ext>
            </a:extLst>
          </p:cNvPr>
          <p:cNvSpPr txBox="1"/>
          <p:nvPr/>
        </p:nvSpPr>
        <p:spPr>
          <a:xfrm>
            <a:off x="2436392" y="92616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29" name="TextBox 28">
            <a:extLst>
              <a:ext uri="{FF2B5EF4-FFF2-40B4-BE49-F238E27FC236}">
                <a16:creationId xmlns:a16="http://schemas.microsoft.com/office/drawing/2014/main" id="{08DA9168-16DF-984F-D05A-B855DF289547}"/>
              </a:ext>
            </a:extLst>
          </p:cNvPr>
          <p:cNvSpPr txBox="1"/>
          <p:nvPr/>
        </p:nvSpPr>
        <p:spPr>
          <a:xfrm>
            <a:off x="2877067" y="46712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1" name="TextBox 40">
            <a:extLst>
              <a:ext uri="{FF2B5EF4-FFF2-40B4-BE49-F238E27FC236}">
                <a16:creationId xmlns:a16="http://schemas.microsoft.com/office/drawing/2014/main" id="{01F30C72-071B-C8D5-8D94-934EA73E1C8D}"/>
              </a:ext>
            </a:extLst>
          </p:cNvPr>
          <p:cNvSpPr txBox="1"/>
          <p:nvPr/>
        </p:nvSpPr>
        <p:spPr>
          <a:xfrm>
            <a:off x="2877066" y="6140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19" name="Rectangle 18">
            <a:extLst>
              <a:ext uri="{FF2B5EF4-FFF2-40B4-BE49-F238E27FC236}">
                <a16:creationId xmlns:a16="http://schemas.microsoft.com/office/drawing/2014/main" id="{5A64FC3D-5F4A-26BA-EF85-DCF55EA6047B}"/>
              </a:ext>
            </a:extLst>
          </p:cNvPr>
          <p:cNvSpPr/>
          <p:nvPr/>
        </p:nvSpPr>
        <p:spPr>
          <a:xfrm>
            <a:off x="8652710" y="3890210"/>
            <a:ext cx="2356184"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F92FAC4-84D3-4663-462C-47B3DAEA28B3}"/>
              </a:ext>
            </a:extLst>
          </p:cNvPr>
          <p:cNvSpPr txBox="1"/>
          <p:nvPr/>
        </p:nvSpPr>
        <p:spPr>
          <a:xfrm>
            <a:off x="2436391" y="10730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39" name="Rectangle 38">
            <a:extLst>
              <a:ext uri="{FF2B5EF4-FFF2-40B4-BE49-F238E27FC236}">
                <a16:creationId xmlns:a16="http://schemas.microsoft.com/office/drawing/2014/main" id="{9E2736FE-548F-8D78-F093-E182F6D6D8AD}"/>
              </a:ext>
            </a:extLst>
          </p:cNvPr>
          <p:cNvSpPr/>
          <p:nvPr/>
        </p:nvSpPr>
        <p:spPr>
          <a:xfrm>
            <a:off x="9488822" y="507780"/>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FF58BB5-045C-4DDB-AA61-4A354443B101}"/>
              </a:ext>
            </a:extLst>
          </p:cNvPr>
          <p:cNvSpPr txBox="1"/>
          <p:nvPr/>
        </p:nvSpPr>
        <p:spPr>
          <a:xfrm>
            <a:off x="2436390" y="122912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37" name="TextBox 36">
            <a:extLst>
              <a:ext uri="{FF2B5EF4-FFF2-40B4-BE49-F238E27FC236}">
                <a16:creationId xmlns:a16="http://schemas.microsoft.com/office/drawing/2014/main" id="{0D0D9724-C7F5-9C88-7E39-7D5C78CE0C50}"/>
              </a:ext>
            </a:extLst>
          </p:cNvPr>
          <p:cNvSpPr txBox="1"/>
          <p:nvPr/>
        </p:nvSpPr>
        <p:spPr>
          <a:xfrm>
            <a:off x="2877064" y="92616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42" name="Rectangle 41">
            <a:extLst>
              <a:ext uri="{FF2B5EF4-FFF2-40B4-BE49-F238E27FC236}">
                <a16:creationId xmlns:a16="http://schemas.microsoft.com/office/drawing/2014/main" id="{3D40EB23-4411-A3A7-3488-92F2CD070C75}"/>
              </a:ext>
            </a:extLst>
          </p:cNvPr>
          <p:cNvSpPr/>
          <p:nvPr/>
        </p:nvSpPr>
        <p:spPr>
          <a:xfrm>
            <a:off x="9488821" y="764840"/>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2958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793036" y="2194194"/>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latin typeface="Aptos"/>
                <a:cs typeface="Courier New"/>
              </a:rPr>
              <a:t>We are in clock cycle 10, register F1 is no longer busy.</a:t>
            </a:r>
            <a:endParaRPr lang="en-US" sz="1100" dirty="0">
              <a:cs typeface="Courier New"/>
            </a:endParaRP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373234770"/>
                  </a:ext>
                </a:extLst>
              </a:tr>
              <a:tr h="154148">
                <a:tc>
                  <a:txBody>
                    <a:bodyPr/>
                    <a:lstStyle/>
                    <a:p>
                      <a:pPr algn="ctr"/>
                      <a:endParaRPr lang="en-US" sz="1100" dirty="0"/>
                    </a:p>
                  </a:txBody>
                  <a:tcPr/>
                </a:tc>
                <a:tc>
                  <a:txBody>
                    <a:bodyPr/>
                    <a:lstStyle/>
                    <a:p>
                      <a:endParaRPr lang="en-US" sz="1100" dirty="0"/>
                    </a:p>
                  </a:txBody>
                  <a:tcPr/>
                </a:tc>
                <a:tc>
                  <a:txBody>
                    <a:bodyPr/>
                    <a:lstStyle/>
                    <a:p>
                      <a:pPr algn="ctr"/>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lvl="0" algn="ctr">
                        <a:buNone/>
                      </a:pPr>
                      <a:r>
                        <a:rPr lang="en-US" sz="1100" b="0" i="0" u="none" strike="noStrike" noProof="0" dirty="0">
                          <a:solidFill>
                            <a:srgbClr val="000000"/>
                          </a:solidFill>
                          <a:latin typeface="Aptos"/>
                        </a:rPr>
                        <a:t>FDIV.S</a:t>
                      </a:r>
                      <a:endParaRPr lang="en-US" dirty="0"/>
                    </a:p>
                  </a:txBody>
                  <a:tcPr/>
                </a:tc>
                <a:tc>
                  <a:txBody>
                    <a:bodyPr/>
                    <a:lstStyle/>
                    <a:p>
                      <a:pPr lvl="0" algn="ctr">
                        <a:buNone/>
                      </a:pPr>
                      <a:r>
                        <a:rPr lang="en-US" sz="1100" b="0" i="0" u="none" strike="noStrike" noProof="0" dirty="0">
                          <a:solidFill>
                            <a:srgbClr val="000000"/>
                          </a:solidFill>
                          <a:latin typeface="Aptos"/>
                        </a:rPr>
                        <a:t>FMUL.S</a:t>
                      </a:r>
                      <a:endParaRPr lang="en-US" dirty="0"/>
                    </a:p>
                  </a:txBody>
                  <a:tcPr/>
                </a:tc>
                <a:tc>
                  <a:txBody>
                    <a:bodyPr/>
                    <a:lstStyle/>
                    <a:p>
                      <a:pPr lvl="0" algn="ctr">
                        <a:buNone/>
                      </a:pPr>
                      <a:r>
                        <a:rPr lang="en-US" sz="1100" b="0" i="0" u="none" strike="noStrike" noProof="0" dirty="0">
                          <a:solidFill>
                            <a:srgbClr val="000000"/>
                          </a:solidFill>
                          <a:latin typeface="Aptos"/>
                        </a:rPr>
                        <a:t>0.454</a:t>
                      </a:r>
                      <a:endParaRPr lang="en-US"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2.766</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1.61</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pPr algn="ctr"/>
                      <a:r>
                        <a:rPr lang="en-US" sz="1100" dirty="0"/>
                        <a:t>1.156</a:t>
                      </a:r>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16027"/>
            <a:ext cx="1907294"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10</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0" name="Rectangle 39">
            <a:extLst>
              <a:ext uri="{FF2B5EF4-FFF2-40B4-BE49-F238E27FC236}">
                <a16:creationId xmlns:a16="http://schemas.microsoft.com/office/drawing/2014/main" id="{B7A8C352-D0BB-79E3-7E82-EC5BB88EFB1D}"/>
              </a:ext>
            </a:extLst>
          </p:cNvPr>
          <p:cNvSpPr/>
          <p:nvPr/>
        </p:nvSpPr>
        <p:spPr>
          <a:xfrm>
            <a:off x="9479642" y="128814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1B94687-8B27-A5D1-4782-239912A49D33}"/>
              </a:ext>
            </a:extLst>
          </p:cNvPr>
          <p:cNvSpPr txBox="1"/>
          <p:nvPr/>
        </p:nvSpPr>
        <p:spPr>
          <a:xfrm>
            <a:off x="2436392" y="92616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29" name="TextBox 28">
            <a:extLst>
              <a:ext uri="{FF2B5EF4-FFF2-40B4-BE49-F238E27FC236}">
                <a16:creationId xmlns:a16="http://schemas.microsoft.com/office/drawing/2014/main" id="{08DA9168-16DF-984F-D05A-B855DF289547}"/>
              </a:ext>
            </a:extLst>
          </p:cNvPr>
          <p:cNvSpPr txBox="1"/>
          <p:nvPr/>
        </p:nvSpPr>
        <p:spPr>
          <a:xfrm>
            <a:off x="2877067" y="46712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1" name="TextBox 40">
            <a:extLst>
              <a:ext uri="{FF2B5EF4-FFF2-40B4-BE49-F238E27FC236}">
                <a16:creationId xmlns:a16="http://schemas.microsoft.com/office/drawing/2014/main" id="{01F30C72-071B-C8D5-8D94-934EA73E1C8D}"/>
              </a:ext>
            </a:extLst>
          </p:cNvPr>
          <p:cNvSpPr txBox="1"/>
          <p:nvPr/>
        </p:nvSpPr>
        <p:spPr>
          <a:xfrm>
            <a:off x="2877066" y="6140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19" name="Rectangle 18">
            <a:extLst>
              <a:ext uri="{FF2B5EF4-FFF2-40B4-BE49-F238E27FC236}">
                <a16:creationId xmlns:a16="http://schemas.microsoft.com/office/drawing/2014/main" id="{5A64FC3D-5F4A-26BA-EF85-DCF55EA6047B}"/>
              </a:ext>
            </a:extLst>
          </p:cNvPr>
          <p:cNvSpPr/>
          <p:nvPr/>
        </p:nvSpPr>
        <p:spPr>
          <a:xfrm>
            <a:off x="8652710" y="3890210"/>
            <a:ext cx="2356184"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F92FAC4-84D3-4663-462C-47B3DAEA28B3}"/>
              </a:ext>
            </a:extLst>
          </p:cNvPr>
          <p:cNvSpPr txBox="1"/>
          <p:nvPr/>
        </p:nvSpPr>
        <p:spPr>
          <a:xfrm>
            <a:off x="2436391" y="10730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39" name="Rectangle 38">
            <a:extLst>
              <a:ext uri="{FF2B5EF4-FFF2-40B4-BE49-F238E27FC236}">
                <a16:creationId xmlns:a16="http://schemas.microsoft.com/office/drawing/2014/main" id="{9E2736FE-548F-8D78-F093-E182F6D6D8AD}"/>
              </a:ext>
            </a:extLst>
          </p:cNvPr>
          <p:cNvSpPr/>
          <p:nvPr/>
        </p:nvSpPr>
        <p:spPr>
          <a:xfrm>
            <a:off x="9488822" y="507780"/>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FF58BB5-045C-4DDB-AA61-4A354443B101}"/>
              </a:ext>
            </a:extLst>
          </p:cNvPr>
          <p:cNvSpPr txBox="1"/>
          <p:nvPr/>
        </p:nvSpPr>
        <p:spPr>
          <a:xfrm>
            <a:off x="2436390" y="122912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37" name="TextBox 36">
            <a:extLst>
              <a:ext uri="{FF2B5EF4-FFF2-40B4-BE49-F238E27FC236}">
                <a16:creationId xmlns:a16="http://schemas.microsoft.com/office/drawing/2014/main" id="{0D0D9724-C7F5-9C88-7E39-7D5C78CE0C50}"/>
              </a:ext>
            </a:extLst>
          </p:cNvPr>
          <p:cNvSpPr txBox="1"/>
          <p:nvPr/>
        </p:nvSpPr>
        <p:spPr>
          <a:xfrm>
            <a:off x="2877064" y="92616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45" name="TextBox 44">
            <a:extLst>
              <a:ext uri="{FF2B5EF4-FFF2-40B4-BE49-F238E27FC236}">
                <a16:creationId xmlns:a16="http://schemas.microsoft.com/office/drawing/2014/main" id="{4506B585-9858-9400-8614-4BF7A79140B8}"/>
              </a:ext>
            </a:extLst>
          </p:cNvPr>
          <p:cNvSpPr txBox="1"/>
          <p:nvPr/>
        </p:nvSpPr>
        <p:spPr>
          <a:xfrm>
            <a:off x="2882572" y="121627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9</a:t>
            </a:r>
          </a:p>
        </p:txBody>
      </p:sp>
    </p:spTree>
    <p:extLst>
      <p:ext uri="{BB962C8B-B14F-4D97-AF65-F5344CB8AC3E}">
        <p14:creationId xmlns:p14="http://schemas.microsoft.com/office/powerpoint/2010/main" val="2495412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793036" y="2194194"/>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latin typeface="Aptos"/>
                <a:cs typeface="Courier New"/>
              </a:rPr>
              <a:t>We are in clock cycle 14. The </a:t>
            </a:r>
            <a:r>
              <a:rPr lang="en-US" sz="1100" dirty="0" err="1">
                <a:latin typeface="Courier New"/>
                <a:cs typeface="Courier New"/>
              </a:rPr>
              <a:t>fmul</a:t>
            </a:r>
            <a:r>
              <a:rPr lang="en-US" sz="1100" dirty="0">
                <a:latin typeface="Aptos"/>
                <a:cs typeface="Courier New"/>
              </a:rPr>
              <a:t> operation has ended and its results are broadcast to the Common Data Bus and all its subscribers, that is, F3 register and the FDIV operation in the Reservation Station.</a:t>
            </a:r>
            <a:endParaRPr lang="en-US" sz="1100" dirty="0">
              <a:cs typeface="Courier New"/>
            </a:endParaRP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373234770"/>
                  </a:ext>
                </a:extLst>
              </a:tr>
              <a:tr h="154148">
                <a:tc>
                  <a:txBody>
                    <a:bodyPr/>
                    <a:lstStyle/>
                    <a:p>
                      <a:pPr algn="ctr"/>
                      <a:endParaRPr lang="en-US" sz="1100" dirty="0"/>
                    </a:p>
                  </a:txBody>
                  <a:tcPr/>
                </a:tc>
                <a:tc>
                  <a:txBody>
                    <a:bodyPr/>
                    <a:lstStyle/>
                    <a:p>
                      <a:endParaRPr lang="en-US" sz="1100" dirty="0"/>
                    </a:p>
                  </a:txBody>
                  <a:tcPr/>
                </a:tc>
                <a:tc>
                  <a:txBody>
                    <a:bodyPr/>
                    <a:lstStyle/>
                    <a:p>
                      <a:pPr algn="ctr"/>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extLst>
              <p:ext uri="{D42A27DB-BD31-4B8C-83A1-F6EECF244321}">
                <p14:modId xmlns:p14="http://schemas.microsoft.com/office/powerpoint/2010/main" val="1187300128"/>
              </p:ext>
            </p:extLst>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lvl="0" algn="ctr">
                        <a:buNone/>
                      </a:pPr>
                      <a:r>
                        <a:rPr lang="en-US" sz="1100" b="0" i="0" u="none" strike="noStrike" noProof="0" dirty="0">
                          <a:solidFill>
                            <a:srgbClr val="000000"/>
                          </a:solidFill>
                          <a:latin typeface="Aptos"/>
                        </a:rPr>
                        <a:t>FDIV.S</a:t>
                      </a:r>
                      <a:endParaRPr lang="en-US" dirty="0"/>
                    </a:p>
                  </a:txBody>
                  <a:tcPr/>
                </a:tc>
                <a:tc>
                  <a:txBody>
                    <a:bodyPr/>
                    <a:lstStyle/>
                    <a:p>
                      <a:pPr lvl="0" algn="ctr">
                        <a:buNone/>
                      </a:pPr>
                      <a:r>
                        <a:rPr lang="en-US" sz="1100" b="0" i="0" u="none" strike="noStrike" noProof="0" dirty="0">
                          <a:solidFill>
                            <a:srgbClr val="000000"/>
                          </a:solidFill>
                          <a:latin typeface="Aptos"/>
                        </a:rPr>
                        <a:t>3.542</a:t>
                      </a:r>
                      <a:endParaRPr lang="en-US" dirty="0"/>
                    </a:p>
                  </a:txBody>
                  <a:tcPr/>
                </a:tc>
                <a:tc>
                  <a:txBody>
                    <a:bodyPr/>
                    <a:lstStyle/>
                    <a:p>
                      <a:pPr lvl="0" algn="ctr">
                        <a:buNone/>
                      </a:pPr>
                      <a:r>
                        <a:rPr lang="en-US" sz="1100" b="0" i="0" u="none" strike="noStrike" noProof="0" dirty="0">
                          <a:solidFill>
                            <a:srgbClr val="000000"/>
                          </a:solidFill>
                          <a:latin typeface="Aptos"/>
                        </a:rPr>
                        <a:t>0.454</a:t>
                      </a:r>
                      <a:endParaRPr lang="en-US"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54377443"/>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2.766</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1.61</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pPr algn="ctr"/>
                      <a:r>
                        <a:rPr lang="en-US" sz="1100" dirty="0"/>
                        <a:t>3.542</a:t>
                      </a:r>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pPr algn="ctr"/>
                      <a:r>
                        <a:rPr lang="en-US" sz="1100" dirty="0"/>
                        <a:t>1.156</a:t>
                      </a:r>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16027"/>
            <a:ext cx="1907294"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14</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0" name="Rectangle 39">
            <a:extLst>
              <a:ext uri="{FF2B5EF4-FFF2-40B4-BE49-F238E27FC236}">
                <a16:creationId xmlns:a16="http://schemas.microsoft.com/office/drawing/2014/main" id="{B7A8C352-D0BB-79E3-7E82-EC5BB88EFB1D}"/>
              </a:ext>
            </a:extLst>
          </p:cNvPr>
          <p:cNvSpPr/>
          <p:nvPr/>
        </p:nvSpPr>
        <p:spPr>
          <a:xfrm>
            <a:off x="9479642" y="128814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1B94687-8B27-A5D1-4782-239912A49D33}"/>
              </a:ext>
            </a:extLst>
          </p:cNvPr>
          <p:cNvSpPr txBox="1"/>
          <p:nvPr/>
        </p:nvSpPr>
        <p:spPr>
          <a:xfrm>
            <a:off x="2436392" y="92616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29" name="TextBox 28">
            <a:extLst>
              <a:ext uri="{FF2B5EF4-FFF2-40B4-BE49-F238E27FC236}">
                <a16:creationId xmlns:a16="http://schemas.microsoft.com/office/drawing/2014/main" id="{08DA9168-16DF-984F-D05A-B855DF289547}"/>
              </a:ext>
            </a:extLst>
          </p:cNvPr>
          <p:cNvSpPr txBox="1"/>
          <p:nvPr/>
        </p:nvSpPr>
        <p:spPr>
          <a:xfrm>
            <a:off x="2877067" y="46712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1" name="TextBox 40">
            <a:extLst>
              <a:ext uri="{FF2B5EF4-FFF2-40B4-BE49-F238E27FC236}">
                <a16:creationId xmlns:a16="http://schemas.microsoft.com/office/drawing/2014/main" id="{01F30C72-071B-C8D5-8D94-934EA73E1C8D}"/>
              </a:ext>
            </a:extLst>
          </p:cNvPr>
          <p:cNvSpPr txBox="1"/>
          <p:nvPr/>
        </p:nvSpPr>
        <p:spPr>
          <a:xfrm>
            <a:off x="2877066" y="6140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19" name="Rectangle 18">
            <a:extLst>
              <a:ext uri="{FF2B5EF4-FFF2-40B4-BE49-F238E27FC236}">
                <a16:creationId xmlns:a16="http://schemas.microsoft.com/office/drawing/2014/main" id="{5A64FC3D-5F4A-26BA-EF85-DCF55EA6047B}"/>
              </a:ext>
            </a:extLst>
          </p:cNvPr>
          <p:cNvSpPr/>
          <p:nvPr/>
        </p:nvSpPr>
        <p:spPr>
          <a:xfrm>
            <a:off x="8652710" y="3899391"/>
            <a:ext cx="2356184"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F92FAC4-84D3-4663-462C-47B3DAEA28B3}"/>
              </a:ext>
            </a:extLst>
          </p:cNvPr>
          <p:cNvSpPr txBox="1"/>
          <p:nvPr/>
        </p:nvSpPr>
        <p:spPr>
          <a:xfrm>
            <a:off x="2436391" y="10730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39" name="Rectangle 38">
            <a:extLst>
              <a:ext uri="{FF2B5EF4-FFF2-40B4-BE49-F238E27FC236}">
                <a16:creationId xmlns:a16="http://schemas.microsoft.com/office/drawing/2014/main" id="{9E2736FE-548F-8D78-F093-E182F6D6D8AD}"/>
              </a:ext>
            </a:extLst>
          </p:cNvPr>
          <p:cNvSpPr/>
          <p:nvPr/>
        </p:nvSpPr>
        <p:spPr>
          <a:xfrm>
            <a:off x="9488822" y="507780"/>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FF58BB5-045C-4DDB-AA61-4A354443B101}"/>
              </a:ext>
            </a:extLst>
          </p:cNvPr>
          <p:cNvSpPr txBox="1"/>
          <p:nvPr/>
        </p:nvSpPr>
        <p:spPr>
          <a:xfrm>
            <a:off x="2436390" y="122912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37" name="TextBox 36">
            <a:extLst>
              <a:ext uri="{FF2B5EF4-FFF2-40B4-BE49-F238E27FC236}">
                <a16:creationId xmlns:a16="http://schemas.microsoft.com/office/drawing/2014/main" id="{0D0D9724-C7F5-9C88-7E39-7D5C78CE0C50}"/>
              </a:ext>
            </a:extLst>
          </p:cNvPr>
          <p:cNvSpPr txBox="1"/>
          <p:nvPr/>
        </p:nvSpPr>
        <p:spPr>
          <a:xfrm>
            <a:off x="2877064" y="92616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42" name="TextBox 41">
            <a:extLst>
              <a:ext uri="{FF2B5EF4-FFF2-40B4-BE49-F238E27FC236}">
                <a16:creationId xmlns:a16="http://schemas.microsoft.com/office/drawing/2014/main" id="{EB9F8111-D7AF-4780-64E6-C335D652BD26}"/>
              </a:ext>
            </a:extLst>
          </p:cNvPr>
          <p:cNvSpPr txBox="1"/>
          <p:nvPr/>
        </p:nvSpPr>
        <p:spPr>
          <a:xfrm>
            <a:off x="2877063" y="12199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9</a:t>
            </a:r>
          </a:p>
        </p:txBody>
      </p:sp>
      <p:sp>
        <p:nvSpPr>
          <p:cNvPr id="43" name="TextBox 42">
            <a:extLst>
              <a:ext uri="{FF2B5EF4-FFF2-40B4-BE49-F238E27FC236}">
                <a16:creationId xmlns:a16="http://schemas.microsoft.com/office/drawing/2014/main" id="{178B4F71-4AAA-0555-2FB1-83ECF7C949B2}"/>
              </a:ext>
            </a:extLst>
          </p:cNvPr>
          <p:cNvSpPr txBox="1"/>
          <p:nvPr/>
        </p:nvSpPr>
        <p:spPr>
          <a:xfrm>
            <a:off x="2849522" y="760910"/>
            <a:ext cx="40757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14</a:t>
            </a:r>
          </a:p>
        </p:txBody>
      </p:sp>
    </p:spTree>
    <p:extLst>
      <p:ext uri="{BB962C8B-B14F-4D97-AF65-F5344CB8AC3E}">
        <p14:creationId xmlns:p14="http://schemas.microsoft.com/office/powerpoint/2010/main" val="2672320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793036" y="2194194"/>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latin typeface="Aptos"/>
                <a:cs typeface="Courier New"/>
              </a:rPr>
              <a:t>We are in clock cycle 15. The </a:t>
            </a:r>
            <a:r>
              <a:rPr lang="en-US" sz="1100" dirty="0" err="1">
                <a:latin typeface="Courier New"/>
                <a:cs typeface="Courier New"/>
              </a:rPr>
              <a:t>fdiv.s</a:t>
            </a:r>
            <a:r>
              <a:rPr lang="en-US" sz="1100" dirty="0">
                <a:latin typeface="Aptos"/>
                <a:cs typeface="Courier New"/>
              </a:rPr>
              <a:t> operation has been sent to the FP Multipliers. Register F3 is no longer busy.</a:t>
            </a:r>
            <a:endParaRPr lang="en-US" sz="1100" dirty="0">
              <a:cs typeface="Courier New"/>
            </a:endParaRP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373234770"/>
                  </a:ext>
                </a:extLst>
              </a:tr>
              <a:tr h="154148">
                <a:tc>
                  <a:txBody>
                    <a:bodyPr/>
                    <a:lstStyle/>
                    <a:p>
                      <a:pPr algn="ctr"/>
                      <a:endParaRPr lang="en-US" sz="1100" dirty="0"/>
                    </a:p>
                  </a:txBody>
                  <a:tcPr/>
                </a:tc>
                <a:tc>
                  <a:txBody>
                    <a:bodyPr/>
                    <a:lstStyle/>
                    <a:p>
                      <a:endParaRPr lang="en-US" sz="1100" dirty="0"/>
                    </a:p>
                  </a:txBody>
                  <a:tcPr/>
                </a:tc>
                <a:tc>
                  <a:txBody>
                    <a:bodyPr/>
                    <a:lstStyle/>
                    <a:p>
                      <a:pPr algn="ctr"/>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lvl="0" algn="ctr">
                        <a:buNone/>
                      </a:pPr>
                      <a:r>
                        <a:rPr lang="en-US" sz="1100" b="0" i="0" u="none" strike="noStrike" noProof="0" dirty="0">
                          <a:solidFill>
                            <a:srgbClr val="000000"/>
                          </a:solidFill>
                          <a:latin typeface="Aptos"/>
                        </a:rPr>
                        <a:t>FDIV.S</a:t>
                      </a:r>
                      <a:endParaRPr lang="en-US" dirty="0"/>
                    </a:p>
                  </a:txBody>
                  <a:tcPr/>
                </a:tc>
                <a:tc>
                  <a:txBody>
                    <a:bodyPr/>
                    <a:lstStyle/>
                    <a:p>
                      <a:pPr lvl="0" algn="ctr">
                        <a:buNone/>
                      </a:pPr>
                      <a:r>
                        <a:rPr lang="en-US" sz="1100" b="0" i="0" u="none" strike="noStrike" noProof="0" dirty="0">
                          <a:solidFill>
                            <a:srgbClr val="000000"/>
                          </a:solidFill>
                          <a:latin typeface="Aptos"/>
                        </a:rPr>
                        <a:t>3.542</a:t>
                      </a:r>
                      <a:endParaRPr lang="en-US" dirty="0"/>
                    </a:p>
                  </a:txBody>
                  <a:tcPr/>
                </a:tc>
                <a:tc>
                  <a:txBody>
                    <a:bodyPr/>
                    <a:lstStyle/>
                    <a:p>
                      <a:pPr lvl="0" algn="ctr">
                        <a:buNone/>
                      </a:pPr>
                      <a:r>
                        <a:rPr lang="en-US" sz="1100" b="0" i="0" u="none" strike="noStrike" noProof="0" dirty="0">
                          <a:solidFill>
                            <a:srgbClr val="000000"/>
                          </a:solidFill>
                          <a:latin typeface="Aptos"/>
                        </a:rPr>
                        <a:t>0.454</a:t>
                      </a:r>
                      <a:endParaRPr lang="en-US"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2.766</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1.61</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pPr algn="ctr"/>
                      <a:r>
                        <a:rPr lang="en-US" sz="1100" dirty="0"/>
                        <a:t>3.542</a:t>
                      </a:r>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pPr algn="ctr"/>
                      <a:r>
                        <a:rPr lang="en-US" sz="1100" dirty="0"/>
                        <a:t>1.156</a:t>
                      </a:r>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16027"/>
            <a:ext cx="1907294"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15</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14" name="TextBox 13">
            <a:extLst>
              <a:ext uri="{FF2B5EF4-FFF2-40B4-BE49-F238E27FC236}">
                <a16:creationId xmlns:a16="http://schemas.microsoft.com/office/drawing/2014/main" id="{71B94687-8B27-A5D1-4782-239912A49D33}"/>
              </a:ext>
            </a:extLst>
          </p:cNvPr>
          <p:cNvSpPr txBox="1"/>
          <p:nvPr/>
        </p:nvSpPr>
        <p:spPr>
          <a:xfrm>
            <a:off x="2436392" y="92616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29" name="TextBox 28">
            <a:extLst>
              <a:ext uri="{FF2B5EF4-FFF2-40B4-BE49-F238E27FC236}">
                <a16:creationId xmlns:a16="http://schemas.microsoft.com/office/drawing/2014/main" id="{08DA9168-16DF-984F-D05A-B855DF289547}"/>
              </a:ext>
            </a:extLst>
          </p:cNvPr>
          <p:cNvSpPr txBox="1"/>
          <p:nvPr/>
        </p:nvSpPr>
        <p:spPr>
          <a:xfrm>
            <a:off x="2877067" y="46712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1" name="TextBox 40">
            <a:extLst>
              <a:ext uri="{FF2B5EF4-FFF2-40B4-BE49-F238E27FC236}">
                <a16:creationId xmlns:a16="http://schemas.microsoft.com/office/drawing/2014/main" id="{01F30C72-071B-C8D5-8D94-934EA73E1C8D}"/>
              </a:ext>
            </a:extLst>
          </p:cNvPr>
          <p:cNvSpPr txBox="1"/>
          <p:nvPr/>
        </p:nvSpPr>
        <p:spPr>
          <a:xfrm>
            <a:off x="2877066" y="6140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19" name="Rectangle 18">
            <a:extLst>
              <a:ext uri="{FF2B5EF4-FFF2-40B4-BE49-F238E27FC236}">
                <a16:creationId xmlns:a16="http://schemas.microsoft.com/office/drawing/2014/main" id="{5A64FC3D-5F4A-26BA-EF85-DCF55EA6047B}"/>
              </a:ext>
            </a:extLst>
          </p:cNvPr>
          <p:cNvSpPr/>
          <p:nvPr/>
        </p:nvSpPr>
        <p:spPr>
          <a:xfrm>
            <a:off x="8652710" y="3899391"/>
            <a:ext cx="2356184" cy="230605"/>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F92FAC4-84D3-4663-462C-47B3DAEA28B3}"/>
              </a:ext>
            </a:extLst>
          </p:cNvPr>
          <p:cNvSpPr txBox="1"/>
          <p:nvPr/>
        </p:nvSpPr>
        <p:spPr>
          <a:xfrm>
            <a:off x="2436391" y="10730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39" name="Rectangle 38">
            <a:extLst>
              <a:ext uri="{FF2B5EF4-FFF2-40B4-BE49-F238E27FC236}">
                <a16:creationId xmlns:a16="http://schemas.microsoft.com/office/drawing/2014/main" id="{9E2736FE-548F-8D78-F093-E182F6D6D8AD}"/>
              </a:ext>
            </a:extLst>
          </p:cNvPr>
          <p:cNvSpPr/>
          <p:nvPr/>
        </p:nvSpPr>
        <p:spPr>
          <a:xfrm>
            <a:off x="9488822" y="507780"/>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FF58BB5-045C-4DDB-AA61-4A354443B101}"/>
              </a:ext>
            </a:extLst>
          </p:cNvPr>
          <p:cNvSpPr txBox="1"/>
          <p:nvPr/>
        </p:nvSpPr>
        <p:spPr>
          <a:xfrm>
            <a:off x="2436390" y="122912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37" name="TextBox 36">
            <a:extLst>
              <a:ext uri="{FF2B5EF4-FFF2-40B4-BE49-F238E27FC236}">
                <a16:creationId xmlns:a16="http://schemas.microsoft.com/office/drawing/2014/main" id="{0D0D9724-C7F5-9C88-7E39-7D5C78CE0C50}"/>
              </a:ext>
            </a:extLst>
          </p:cNvPr>
          <p:cNvSpPr txBox="1"/>
          <p:nvPr/>
        </p:nvSpPr>
        <p:spPr>
          <a:xfrm>
            <a:off x="2877064" y="92616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42" name="TextBox 41">
            <a:extLst>
              <a:ext uri="{FF2B5EF4-FFF2-40B4-BE49-F238E27FC236}">
                <a16:creationId xmlns:a16="http://schemas.microsoft.com/office/drawing/2014/main" id="{EB9F8111-D7AF-4780-64E6-C335D652BD26}"/>
              </a:ext>
            </a:extLst>
          </p:cNvPr>
          <p:cNvSpPr txBox="1"/>
          <p:nvPr/>
        </p:nvSpPr>
        <p:spPr>
          <a:xfrm>
            <a:off x="2877063" y="12199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9</a:t>
            </a:r>
          </a:p>
        </p:txBody>
      </p:sp>
      <p:sp>
        <p:nvSpPr>
          <p:cNvPr id="45" name="TextBox 44">
            <a:extLst>
              <a:ext uri="{FF2B5EF4-FFF2-40B4-BE49-F238E27FC236}">
                <a16:creationId xmlns:a16="http://schemas.microsoft.com/office/drawing/2014/main" id="{E602349F-FBB9-F90B-8F79-50B4BFAEF889}"/>
              </a:ext>
            </a:extLst>
          </p:cNvPr>
          <p:cNvSpPr txBox="1"/>
          <p:nvPr/>
        </p:nvSpPr>
        <p:spPr>
          <a:xfrm>
            <a:off x="2873392" y="748059"/>
            <a:ext cx="352490"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14</a:t>
            </a:r>
          </a:p>
        </p:txBody>
      </p:sp>
    </p:spTree>
    <p:extLst>
      <p:ext uri="{BB962C8B-B14F-4D97-AF65-F5344CB8AC3E}">
        <p14:creationId xmlns:p14="http://schemas.microsoft.com/office/powerpoint/2010/main" val="245191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793036" y="2194194"/>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latin typeface="Aptos"/>
                <a:cs typeface="Courier New"/>
              </a:rPr>
              <a:t>Cycle 16. The Reservation Station containing the </a:t>
            </a:r>
            <a:r>
              <a:rPr lang="en-US" sz="1100" dirty="0" err="1">
                <a:latin typeface="Courier New"/>
                <a:cs typeface="Courier New"/>
              </a:rPr>
              <a:t>fdiv.s</a:t>
            </a:r>
            <a:r>
              <a:rPr lang="en-US" sz="1100" dirty="0">
                <a:latin typeface="Aptos"/>
                <a:cs typeface="Courier New"/>
              </a:rPr>
              <a:t> operation has been marked free. </a:t>
            </a:r>
            <a:endParaRPr lang="en-US" sz="1100" dirty="0">
              <a:cs typeface="Courier New"/>
            </a:endParaRP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373234770"/>
                  </a:ext>
                </a:extLst>
              </a:tr>
              <a:tr h="154148">
                <a:tc>
                  <a:txBody>
                    <a:bodyPr/>
                    <a:lstStyle/>
                    <a:p>
                      <a:pPr algn="ctr"/>
                      <a:endParaRPr lang="en-US" sz="1100" dirty="0"/>
                    </a:p>
                  </a:txBody>
                  <a:tcPr/>
                </a:tc>
                <a:tc>
                  <a:txBody>
                    <a:bodyPr/>
                    <a:lstStyle/>
                    <a:p>
                      <a:endParaRPr lang="en-US" sz="1100" dirty="0"/>
                    </a:p>
                  </a:txBody>
                  <a:tcPr/>
                </a:tc>
                <a:tc>
                  <a:txBody>
                    <a:bodyPr/>
                    <a:lstStyle/>
                    <a:p>
                      <a:pPr algn="ctr"/>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extLst>
              <p:ext uri="{D42A27DB-BD31-4B8C-83A1-F6EECF244321}">
                <p14:modId xmlns:p14="http://schemas.microsoft.com/office/powerpoint/2010/main" val="2053717867"/>
              </p:ext>
            </p:extLst>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lvl="0" algn="ctr">
                        <a:buNone/>
                      </a:pPr>
                      <a:endParaRPr lang="en-US" sz="1100" b="0" i="0" u="none" strike="noStrike" noProof="0" dirty="0">
                        <a:solidFill>
                          <a:srgbClr val="000000"/>
                        </a:solidFill>
                        <a:latin typeface="Aptos"/>
                      </a:endParaRPr>
                    </a:p>
                  </a:txBody>
                  <a:tcPr/>
                </a:tc>
                <a:tc>
                  <a:txBody>
                    <a:bodyPr/>
                    <a:lstStyle/>
                    <a:p>
                      <a:pPr lvl="0" algn="ctr">
                        <a:buNone/>
                      </a:pPr>
                      <a:endParaRPr lang="en-US" sz="1100" b="0" i="0" u="none" strike="noStrike" noProof="0" dirty="0">
                        <a:solidFill>
                          <a:srgbClr val="000000"/>
                        </a:solidFill>
                        <a:latin typeface="Aptos"/>
                      </a:endParaRPr>
                    </a:p>
                  </a:txBody>
                  <a:tcPr/>
                </a:tc>
                <a:tc>
                  <a:txBody>
                    <a:bodyPr/>
                    <a:lstStyle/>
                    <a:p>
                      <a:pPr lvl="0" algn="ctr">
                        <a:buNone/>
                      </a:pPr>
                      <a:endParaRPr lang="en-US" sz="1100" b="0" i="0" u="none" strike="noStrike" noProof="0" dirty="0">
                        <a:solidFill>
                          <a:srgbClr val="000000"/>
                        </a:solidFill>
                        <a:latin typeface="Aptos"/>
                      </a:endParaRPr>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2.766</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1.61</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pPr algn="ctr"/>
                      <a:r>
                        <a:rPr lang="en-US" sz="1100" dirty="0"/>
                        <a:t>3.542</a:t>
                      </a:r>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pPr algn="ctr"/>
                      <a:r>
                        <a:rPr lang="en-US" sz="1100" dirty="0"/>
                        <a:t>1.156</a:t>
                      </a:r>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16027"/>
            <a:ext cx="1907294"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16</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14" name="TextBox 13">
            <a:extLst>
              <a:ext uri="{FF2B5EF4-FFF2-40B4-BE49-F238E27FC236}">
                <a16:creationId xmlns:a16="http://schemas.microsoft.com/office/drawing/2014/main" id="{71B94687-8B27-A5D1-4782-239912A49D33}"/>
              </a:ext>
            </a:extLst>
          </p:cNvPr>
          <p:cNvSpPr txBox="1"/>
          <p:nvPr/>
        </p:nvSpPr>
        <p:spPr>
          <a:xfrm>
            <a:off x="2436392" y="92616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29" name="TextBox 28">
            <a:extLst>
              <a:ext uri="{FF2B5EF4-FFF2-40B4-BE49-F238E27FC236}">
                <a16:creationId xmlns:a16="http://schemas.microsoft.com/office/drawing/2014/main" id="{08DA9168-16DF-984F-D05A-B855DF289547}"/>
              </a:ext>
            </a:extLst>
          </p:cNvPr>
          <p:cNvSpPr txBox="1"/>
          <p:nvPr/>
        </p:nvSpPr>
        <p:spPr>
          <a:xfrm>
            <a:off x="2877067" y="46712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1" name="TextBox 40">
            <a:extLst>
              <a:ext uri="{FF2B5EF4-FFF2-40B4-BE49-F238E27FC236}">
                <a16:creationId xmlns:a16="http://schemas.microsoft.com/office/drawing/2014/main" id="{01F30C72-071B-C8D5-8D94-934EA73E1C8D}"/>
              </a:ext>
            </a:extLst>
          </p:cNvPr>
          <p:cNvSpPr txBox="1"/>
          <p:nvPr/>
        </p:nvSpPr>
        <p:spPr>
          <a:xfrm>
            <a:off x="2877066" y="6140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38" name="TextBox 37">
            <a:extLst>
              <a:ext uri="{FF2B5EF4-FFF2-40B4-BE49-F238E27FC236}">
                <a16:creationId xmlns:a16="http://schemas.microsoft.com/office/drawing/2014/main" id="{AF92FAC4-84D3-4663-462C-47B3DAEA28B3}"/>
              </a:ext>
            </a:extLst>
          </p:cNvPr>
          <p:cNvSpPr txBox="1"/>
          <p:nvPr/>
        </p:nvSpPr>
        <p:spPr>
          <a:xfrm>
            <a:off x="2436391" y="10730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39" name="Rectangle 38">
            <a:extLst>
              <a:ext uri="{FF2B5EF4-FFF2-40B4-BE49-F238E27FC236}">
                <a16:creationId xmlns:a16="http://schemas.microsoft.com/office/drawing/2014/main" id="{9E2736FE-548F-8D78-F093-E182F6D6D8AD}"/>
              </a:ext>
            </a:extLst>
          </p:cNvPr>
          <p:cNvSpPr/>
          <p:nvPr/>
        </p:nvSpPr>
        <p:spPr>
          <a:xfrm>
            <a:off x="9488822" y="507780"/>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FF58BB5-045C-4DDB-AA61-4A354443B101}"/>
              </a:ext>
            </a:extLst>
          </p:cNvPr>
          <p:cNvSpPr txBox="1"/>
          <p:nvPr/>
        </p:nvSpPr>
        <p:spPr>
          <a:xfrm>
            <a:off x="2436390" y="122912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37" name="TextBox 36">
            <a:extLst>
              <a:ext uri="{FF2B5EF4-FFF2-40B4-BE49-F238E27FC236}">
                <a16:creationId xmlns:a16="http://schemas.microsoft.com/office/drawing/2014/main" id="{0D0D9724-C7F5-9C88-7E39-7D5C78CE0C50}"/>
              </a:ext>
            </a:extLst>
          </p:cNvPr>
          <p:cNvSpPr txBox="1"/>
          <p:nvPr/>
        </p:nvSpPr>
        <p:spPr>
          <a:xfrm>
            <a:off x="2877064" y="92616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42" name="TextBox 41">
            <a:extLst>
              <a:ext uri="{FF2B5EF4-FFF2-40B4-BE49-F238E27FC236}">
                <a16:creationId xmlns:a16="http://schemas.microsoft.com/office/drawing/2014/main" id="{EB9F8111-D7AF-4780-64E6-C335D652BD26}"/>
              </a:ext>
            </a:extLst>
          </p:cNvPr>
          <p:cNvSpPr txBox="1"/>
          <p:nvPr/>
        </p:nvSpPr>
        <p:spPr>
          <a:xfrm>
            <a:off x="2877063" y="12199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9</a:t>
            </a:r>
          </a:p>
        </p:txBody>
      </p:sp>
      <p:sp>
        <p:nvSpPr>
          <p:cNvPr id="45" name="TextBox 44">
            <a:extLst>
              <a:ext uri="{FF2B5EF4-FFF2-40B4-BE49-F238E27FC236}">
                <a16:creationId xmlns:a16="http://schemas.microsoft.com/office/drawing/2014/main" id="{E602349F-FBB9-F90B-8F79-50B4BFAEF889}"/>
              </a:ext>
            </a:extLst>
          </p:cNvPr>
          <p:cNvSpPr txBox="1"/>
          <p:nvPr/>
        </p:nvSpPr>
        <p:spPr>
          <a:xfrm>
            <a:off x="2873392" y="748059"/>
            <a:ext cx="352490"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14</a:t>
            </a:r>
          </a:p>
        </p:txBody>
      </p:sp>
    </p:spTree>
    <p:extLst>
      <p:ext uri="{BB962C8B-B14F-4D97-AF65-F5344CB8AC3E}">
        <p14:creationId xmlns:p14="http://schemas.microsoft.com/office/powerpoint/2010/main" val="3676414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At clock cycle 0, before we begin executing, things are as depicted. Integer registers t0=42 and t1=45. FP register F4 is 2.2.</a:t>
            </a:r>
            <a:endParaRPr lang="en-US" dirty="0"/>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696780573"/>
              </p:ext>
            </p:extLst>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r>
                        <a:rPr lang="en-US" sz="1100" b="0" i="0" u="none" strike="noStrike" noProof="0" err="1">
                          <a:latin typeface="Courier New"/>
                        </a:rPr>
                        <a:t>fadd.s</a:t>
                      </a:r>
                      <a:r>
                        <a:rPr lang="en-US" sz="1100" b="0" i="0" u="none" strike="noStrike" noProof="0" dirty="0">
                          <a:latin typeface="Courier New"/>
                        </a:rPr>
                        <a:t> f1,f5,f2</a:t>
                      </a:r>
                      <a:endParaRPr lang="en-US" sz="110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r>
                        <a:rPr lang="en-US" sz="1100" b="0" i="0" u="none" strike="noStrike" noProof="0" err="1">
                          <a:solidFill>
                            <a:srgbClr val="000000"/>
                          </a:solidFill>
                          <a:latin typeface="Courier New"/>
                        </a:rPr>
                        <a:t>fdiv.s</a:t>
                      </a:r>
                      <a:r>
                        <a:rPr lang="en-US" sz="1100" b="0" i="0" u="none" strike="noStrike" noProof="0" dirty="0">
                          <a:solidFill>
                            <a:srgbClr val="000000"/>
                          </a:solidFill>
                          <a:latin typeface="Courier New"/>
                        </a:rPr>
                        <a:t> f0,f3,f1</a:t>
                      </a:r>
                      <a:endParaRPr lang="en-US" sz="1100">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r>
                        <a:rPr lang="en-US" sz="1100" b="0" i="0" u="none" strike="noStrike" noProof="0" err="1">
                          <a:solidFill>
                            <a:srgbClr val="000000"/>
                          </a:solidFill>
                          <a:latin typeface="Courier New"/>
                        </a:rPr>
                        <a:t>fsub.s</a:t>
                      </a:r>
                      <a:r>
                        <a:rPr lang="en-US" sz="1100" b="0" i="0" u="none" strike="noStrike" noProof="0" dirty="0">
                          <a:solidFill>
                            <a:srgbClr val="000000"/>
                          </a:solidFill>
                          <a:latin typeface="Courier New"/>
                        </a:rPr>
                        <a:t> f5,f1,f2</a:t>
                      </a:r>
                      <a:endParaRPr lang="en-US" sz="1100">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r>
                        <a:rPr lang="en-US" sz="1100" b="0" i="0" u="none" strike="noStrike" noProof="0" dirty="0" err="1">
                          <a:solidFill>
                            <a:srgbClr val="000000"/>
                          </a:solidFill>
                          <a:latin typeface="Courier New"/>
                        </a:rPr>
                        <a:t>fmul.s</a:t>
                      </a:r>
                      <a:r>
                        <a:rPr lang="en-US" sz="1100" b="0" i="0" u="none" strike="noStrike" noProof="0" dirty="0">
                          <a:solidFill>
                            <a:srgbClr val="000000"/>
                          </a:solidFill>
                          <a:latin typeface="Courier New"/>
                        </a:rPr>
                        <a:t> f3,f2,f4</a:t>
                      </a:r>
                      <a:endParaRPr lang="en-US" sz="1100" dirty="0">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r>
                        <a:rPr lang="en-US" sz="1100" b="0" i="0" u="none" strike="noStrike" noProof="0" err="1">
                          <a:solidFill>
                            <a:srgbClr val="000000"/>
                          </a:solidFill>
                          <a:latin typeface="Courier New"/>
                        </a:rPr>
                        <a:t>flw</a:t>
                      </a:r>
                      <a:r>
                        <a:rPr lang="en-US" sz="1100" b="0" i="0" u="none" strike="noStrike" noProof="0" dirty="0">
                          <a:solidFill>
                            <a:srgbClr val="000000"/>
                          </a:solidFill>
                          <a:latin typeface="Courier New"/>
                        </a:rPr>
                        <a:t> f2,45(t1)</a:t>
                      </a:r>
                      <a:endParaRPr lang="en-US" sz="1100">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r>
                        <a:rPr lang="en-US" sz="1100" b="0" i="0" u="none" strike="noStrike" noProof="0" err="1">
                          <a:solidFill>
                            <a:srgbClr val="000000"/>
                          </a:solidFill>
                          <a:latin typeface="Courier New"/>
                        </a:rPr>
                        <a:t>flw</a:t>
                      </a:r>
                      <a:r>
                        <a:rPr lang="en-US" sz="1100" b="0" i="0" u="none" strike="noStrike" noProof="0" dirty="0">
                          <a:solidFill>
                            <a:srgbClr val="000000"/>
                          </a:solidFill>
                          <a:latin typeface="Courier New"/>
                        </a:rPr>
                        <a:t> f1,34(t0)</a:t>
                      </a:r>
                      <a:endParaRPr lang="en-US" sz="1100">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extLst>
              <p:ext uri="{D42A27DB-BD31-4B8C-83A1-F6EECF244321}">
                <p14:modId xmlns:p14="http://schemas.microsoft.com/office/powerpoint/2010/main" val="173536340"/>
              </p:ext>
            </p:extLst>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endParaRPr lang="en-US" sz="1100" b="0" dirty="0"/>
                    </a:p>
                  </a:txBody>
                  <a:tcPr/>
                </a:tc>
                <a:extLst>
                  <a:ext uri="{0D108BD9-81ED-4DB2-BD59-A6C34878D82A}">
                    <a16:rowId xmlns:a16="http://schemas.microsoft.com/office/drawing/2014/main" val="1743698386"/>
                  </a:ext>
                </a:extLst>
              </a:tr>
              <a:tr h="124309">
                <a:tc>
                  <a:txBody>
                    <a:bodyPr/>
                    <a:lstStyle/>
                    <a:p>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extLst>
              <p:ext uri="{D42A27DB-BD31-4B8C-83A1-F6EECF244321}">
                <p14:modId xmlns:p14="http://schemas.microsoft.com/office/powerpoint/2010/main" val="705868604"/>
              </p:ext>
            </p:extLst>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extLst>
              <p:ext uri="{D42A27DB-BD31-4B8C-83A1-F6EECF244321}">
                <p14:modId xmlns:p14="http://schemas.microsoft.com/office/powerpoint/2010/main" val="3790974506"/>
              </p:ext>
            </p:extLst>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142664889"/>
                  </a:ext>
                </a:extLst>
              </a:tr>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1752894519"/>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endParaRPr lang="en-US" sz="1100" dirty="0"/>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0</a:t>
            </a:r>
          </a:p>
        </p:txBody>
      </p:sp>
    </p:spTree>
    <p:extLst>
      <p:ext uri="{BB962C8B-B14F-4D97-AF65-F5344CB8AC3E}">
        <p14:creationId xmlns:p14="http://schemas.microsoft.com/office/powerpoint/2010/main" val="38849830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793036" y="2194194"/>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latin typeface="Aptos"/>
                <a:cs typeface="Courier New"/>
              </a:rPr>
              <a:t>We are in clock cycle 44. The </a:t>
            </a:r>
            <a:r>
              <a:rPr lang="en-US" sz="1100" dirty="0" err="1">
                <a:latin typeface="Courier New"/>
                <a:cs typeface="Courier New"/>
              </a:rPr>
              <a:t>fdiv.s</a:t>
            </a:r>
            <a:r>
              <a:rPr lang="en-US" sz="1100" dirty="0">
                <a:latin typeface="Aptos"/>
                <a:cs typeface="Courier New"/>
              </a:rPr>
              <a:t> operation has ended and its results are sent to the Common Data Bus and all its subscribers, which is only F0.</a:t>
            </a:r>
            <a:endParaRPr lang="en-US" sz="1100" dirty="0">
              <a:cs typeface="Courier New"/>
            </a:endParaRP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373234770"/>
                  </a:ext>
                </a:extLst>
              </a:tr>
              <a:tr h="154148">
                <a:tc>
                  <a:txBody>
                    <a:bodyPr/>
                    <a:lstStyle/>
                    <a:p>
                      <a:pPr algn="ctr"/>
                      <a:endParaRPr lang="en-US" sz="1100" dirty="0"/>
                    </a:p>
                  </a:txBody>
                  <a:tcPr/>
                </a:tc>
                <a:tc>
                  <a:txBody>
                    <a:bodyPr/>
                    <a:lstStyle/>
                    <a:p>
                      <a:endParaRPr lang="en-US" sz="1100" dirty="0"/>
                    </a:p>
                  </a:txBody>
                  <a:tcPr/>
                </a:tc>
                <a:tc>
                  <a:txBody>
                    <a:bodyPr/>
                    <a:lstStyle/>
                    <a:p>
                      <a:pPr algn="ctr"/>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extLst>
              <p:ext uri="{D42A27DB-BD31-4B8C-83A1-F6EECF244321}">
                <p14:modId xmlns:p14="http://schemas.microsoft.com/office/powerpoint/2010/main" val="510835508"/>
              </p:ext>
            </p:extLst>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lvl="0" algn="ctr">
                        <a:buNone/>
                      </a:pPr>
                      <a:endParaRPr lang="en-US" sz="1100" b="0" i="0" u="none" strike="noStrike" noProof="0" dirty="0">
                        <a:solidFill>
                          <a:srgbClr val="000000"/>
                        </a:solidFill>
                        <a:latin typeface="Aptos"/>
                      </a:endParaRPr>
                    </a:p>
                  </a:txBody>
                  <a:tcPr/>
                </a:tc>
                <a:tc>
                  <a:txBody>
                    <a:bodyPr/>
                    <a:lstStyle/>
                    <a:p>
                      <a:pPr lvl="0" algn="ctr">
                        <a:buNone/>
                      </a:pPr>
                      <a:endParaRPr lang="en-US" sz="1100" b="0" i="0" u="none" strike="noStrike" noProof="0" dirty="0">
                        <a:solidFill>
                          <a:srgbClr val="000000"/>
                        </a:solidFill>
                        <a:latin typeface="Aptos"/>
                      </a:endParaRPr>
                    </a:p>
                  </a:txBody>
                  <a:tcPr/>
                </a:tc>
                <a:tc>
                  <a:txBody>
                    <a:bodyPr/>
                    <a:lstStyle/>
                    <a:p>
                      <a:pPr lvl="0" algn="ctr">
                        <a:buNone/>
                      </a:pPr>
                      <a:endParaRPr lang="en-US" sz="1100" b="0" i="0" u="none" strike="noStrike" noProof="0" dirty="0">
                        <a:solidFill>
                          <a:srgbClr val="000000"/>
                        </a:solidFill>
                        <a:latin typeface="Aptos"/>
                      </a:endParaRPr>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1161751238"/>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7.8017</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2.766</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1.61</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pPr algn="ctr"/>
                      <a:r>
                        <a:rPr lang="en-US" sz="1100" dirty="0"/>
                        <a:t>3.542</a:t>
                      </a:r>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pPr algn="ctr"/>
                      <a:r>
                        <a:rPr lang="en-US" sz="1100" dirty="0"/>
                        <a:t>1.156</a:t>
                      </a:r>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16027"/>
            <a:ext cx="1907294"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44</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14" name="TextBox 13">
            <a:extLst>
              <a:ext uri="{FF2B5EF4-FFF2-40B4-BE49-F238E27FC236}">
                <a16:creationId xmlns:a16="http://schemas.microsoft.com/office/drawing/2014/main" id="{71B94687-8B27-A5D1-4782-239912A49D33}"/>
              </a:ext>
            </a:extLst>
          </p:cNvPr>
          <p:cNvSpPr txBox="1"/>
          <p:nvPr/>
        </p:nvSpPr>
        <p:spPr>
          <a:xfrm>
            <a:off x="2436392" y="92616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29" name="TextBox 28">
            <a:extLst>
              <a:ext uri="{FF2B5EF4-FFF2-40B4-BE49-F238E27FC236}">
                <a16:creationId xmlns:a16="http://schemas.microsoft.com/office/drawing/2014/main" id="{08DA9168-16DF-984F-D05A-B855DF289547}"/>
              </a:ext>
            </a:extLst>
          </p:cNvPr>
          <p:cNvSpPr txBox="1"/>
          <p:nvPr/>
        </p:nvSpPr>
        <p:spPr>
          <a:xfrm>
            <a:off x="2877067" y="46712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1" name="TextBox 40">
            <a:extLst>
              <a:ext uri="{FF2B5EF4-FFF2-40B4-BE49-F238E27FC236}">
                <a16:creationId xmlns:a16="http://schemas.microsoft.com/office/drawing/2014/main" id="{01F30C72-071B-C8D5-8D94-934EA73E1C8D}"/>
              </a:ext>
            </a:extLst>
          </p:cNvPr>
          <p:cNvSpPr txBox="1"/>
          <p:nvPr/>
        </p:nvSpPr>
        <p:spPr>
          <a:xfrm>
            <a:off x="2877066" y="6140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38" name="TextBox 37">
            <a:extLst>
              <a:ext uri="{FF2B5EF4-FFF2-40B4-BE49-F238E27FC236}">
                <a16:creationId xmlns:a16="http://schemas.microsoft.com/office/drawing/2014/main" id="{AF92FAC4-84D3-4663-462C-47B3DAEA28B3}"/>
              </a:ext>
            </a:extLst>
          </p:cNvPr>
          <p:cNvSpPr txBox="1"/>
          <p:nvPr/>
        </p:nvSpPr>
        <p:spPr>
          <a:xfrm>
            <a:off x="2436391" y="10730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39" name="Rectangle 38">
            <a:extLst>
              <a:ext uri="{FF2B5EF4-FFF2-40B4-BE49-F238E27FC236}">
                <a16:creationId xmlns:a16="http://schemas.microsoft.com/office/drawing/2014/main" id="{9E2736FE-548F-8D78-F093-E182F6D6D8AD}"/>
              </a:ext>
            </a:extLst>
          </p:cNvPr>
          <p:cNvSpPr/>
          <p:nvPr/>
        </p:nvSpPr>
        <p:spPr>
          <a:xfrm>
            <a:off x="9498003" y="507780"/>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FF58BB5-045C-4DDB-AA61-4A354443B101}"/>
              </a:ext>
            </a:extLst>
          </p:cNvPr>
          <p:cNvSpPr txBox="1"/>
          <p:nvPr/>
        </p:nvSpPr>
        <p:spPr>
          <a:xfrm>
            <a:off x="2436390" y="122912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37" name="TextBox 36">
            <a:extLst>
              <a:ext uri="{FF2B5EF4-FFF2-40B4-BE49-F238E27FC236}">
                <a16:creationId xmlns:a16="http://schemas.microsoft.com/office/drawing/2014/main" id="{0D0D9724-C7F5-9C88-7E39-7D5C78CE0C50}"/>
              </a:ext>
            </a:extLst>
          </p:cNvPr>
          <p:cNvSpPr txBox="1"/>
          <p:nvPr/>
        </p:nvSpPr>
        <p:spPr>
          <a:xfrm>
            <a:off x="2877064" y="92616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42" name="TextBox 41">
            <a:extLst>
              <a:ext uri="{FF2B5EF4-FFF2-40B4-BE49-F238E27FC236}">
                <a16:creationId xmlns:a16="http://schemas.microsoft.com/office/drawing/2014/main" id="{EB9F8111-D7AF-4780-64E6-C335D652BD26}"/>
              </a:ext>
            </a:extLst>
          </p:cNvPr>
          <p:cNvSpPr txBox="1"/>
          <p:nvPr/>
        </p:nvSpPr>
        <p:spPr>
          <a:xfrm>
            <a:off x="2877063" y="12199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9</a:t>
            </a:r>
          </a:p>
        </p:txBody>
      </p:sp>
      <p:sp>
        <p:nvSpPr>
          <p:cNvPr id="45" name="TextBox 44">
            <a:extLst>
              <a:ext uri="{FF2B5EF4-FFF2-40B4-BE49-F238E27FC236}">
                <a16:creationId xmlns:a16="http://schemas.microsoft.com/office/drawing/2014/main" id="{E602349F-FBB9-F90B-8F79-50B4BFAEF889}"/>
              </a:ext>
            </a:extLst>
          </p:cNvPr>
          <p:cNvSpPr txBox="1"/>
          <p:nvPr/>
        </p:nvSpPr>
        <p:spPr>
          <a:xfrm>
            <a:off x="2836669" y="748059"/>
            <a:ext cx="352490"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14</a:t>
            </a:r>
          </a:p>
        </p:txBody>
      </p:sp>
      <p:sp>
        <p:nvSpPr>
          <p:cNvPr id="40" name="TextBox 39">
            <a:extLst>
              <a:ext uri="{FF2B5EF4-FFF2-40B4-BE49-F238E27FC236}">
                <a16:creationId xmlns:a16="http://schemas.microsoft.com/office/drawing/2014/main" id="{35FEB23E-E8B0-9C2D-D0EE-EEAD8D6EDA43}"/>
              </a:ext>
            </a:extLst>
          </p:cNvPr>
          <p:cNvSpPr txBox="1"/>
          <p:nvPr/>
        </p:nvSpPr>
        <p:spPr>
          <a:xfrm>
            <a:off x="2836669" y="1060203"/>
            <a:ext cx="352490"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44</a:t>
            </a:r>
          </a:p>
        </p:txBody>
      </p:sp>
    </p:spTree>
    <p:extLst>
      <p:ext uri="{BB962C8B-B14F-4D97-AF65-F5344CB8AC3E}">
        <p14:creationId xmlns:p14="http://schemas.microsoft.com/office/powerpoint/2010/main" val="1668151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793036" y="2194194"/>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latin typeface="Aptos"/>
                <a:cs typeface="Courier New"/>
              </a:rPr>
              <a:t>We are in clock cycle 45. F0 register is marked as free.</a:t>
            </a:r>
            <a:endParaRPr lang="en-US" sz="1100" dirty="0">
              <a:cs typeface="Courier New"/>
            </a:endParaRP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373234770"/>
                  </a:ext>
                </a:extLst>
              </a:tr>
              <a:tr h="154148">
                <a:tc>
                  <a:txBody>
                    <a:bodyPr/>
                    <a:lstStyle/>
                    <a:p>
                      <a:pPr algn="ctr"/>
                      <a:endParaRPr lang="en-US" sz="1100" dirty="0"/>
                    </a:p>
                  </a:txBody>
                  <a:tcPr/>
                </a:tc>
                <a:tc>
                  <a:txBody>
                    <a:bodyPr/>
                    <a:lstStyle/>
                    <a:p>
                      <a:endParaRPr lang="en-US" sz="1100" dirty="0"/>
                    </a:p>
                  </a:txBody>
                  <a:tcPr/>
                </a:tc>
                <a:tc>
                  <a:txBody>
                    <a:bodyPr/>
                    <a:lstStyle/>
                    <a:p>
                      <a:pPr algn="ctr"/>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142664889"/>
                  </a:ext>
                </a:extLst>
              </a:tr>
              <a:tr h="0">
                <a:tc>
                  <a:txBody>
                    <a:bodyPr/>
                    <a:lstStyle/>
                    <a:p>
                      <a:pPr lvl="0" algn="ctr">
                        <a:buNone/>
                      </a:pPr>
                      <a:endParaRPr lang="en-US" sz="1100" b="0" i="0" u="none" strike="noStrike" noProof="0" dirty="0">
                        <a:solidFill>
                          <a:srgbClr val="000000"/>
                        </a:solidFill>
                        <a:latin typeface="Aptos"/>
                      </a:endParaRPr>
                    </a:p>
                  </a:txBody>
                  <a:tcPr/>
                </a:tc>
                <a:tc>
                  <a:txBody>
                    <a:bodyPr/>
                    <a:lstStyle/>
                    <a:p>
                      <a:pPr lvl="0" algn="ctr">
                        <a:buNone/>
                      </a:pPr>
                      <a:endParaRPr lang="en-US" sz="1100" b="0" i="0" u="none" strike="noStrike" noProof="0" dirty="0">
                        <a:solidFill>
                          <a:srgbClr val="000000"/>
                        </a:solidFill>
                        <a:latin typeface="Aptos"/>
                      </a:endParaRPr>
                    </a:p>
                  </a:txBody>
                  <a:tcPr/>
                </a:tc>
                <a:tc>
                  <a:txBody>
                    <a:bodyPr/>
                    <a:lstStyle/>
                    <a:p>
                      <a:pPr lvl="0" algn="ctr">
                        <a:buNone/>
                      </a:pPr>
                      <a:endParaRPr lang="en-US" sz="1100" b="0" i="0" u="none" strike="noStrike" noProof="0" dirty="0">
                        <a:solidFill>
                          <a:srgbClr val="000000"/>
                        </a:solidFill>
                        <a:latin typeface="Aptos"/>
                      </a:endParaRPr>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pPr algn="ctr"/>
                      <a:r>
                        <a:rPr lang="en-US" sz="1100" dirty="0"/>
                        <a:t>7.8017</a:t>
                      </a:r>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2.766</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1.61</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pPr algn="ctr"/>
                      <a:r>
                        <a:rPr lang="en-US" sz="1100" dirty="0"/>
                        <a:t>3.542</a:t>
                      </a:r>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pPr algn="ctr"/>
                      <a:r>
                        <a:rPr lang="en-US" sz="1100" dirty="0"/>
                        <a:t>1.156</a:t>
                      </a:r>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16027"/>
            <a:ext cx="1907294"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45</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14" name="TextBox 13">
            <a:extLst>
              <a:ext uri="{FF2B5EF4-FFF2-40B4-BE49-F238E27FC236}">
                <a16:creationId xmlns:a16="http://schemas.microsoft.com/office/drawing/2014/main" id="{71B94687-8B27-A5D1-4782-239912A49D33}"/>
              </a:ext>
            </a:extLst>
          </p:cNvPr>
          <p:cNvSpPr txBox="1"/>
          <p:nvPr/>
        </p:nvSpPr>
        <p:spPr>
          <a:xfrm>
            <a:off x="2436392" y="92616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29" name="TextBox 28">
            <a:extLst>
              <a:ext uri="{FF2B5EF4-FFF2-40B4-BE49-F238E27FC236}">
                <a16:creationId xmlns:a16="http://schemas.microsoft.com/office/drawing/2014/main" id="{08DA9168-16DF-984F-D05A-B855DF289547}"/>
              </a:ext>
            </a:extLst>
          </p:cNvPr>
          <p:cNvSpPr txBox="1"/>
          <p:nvPr/>
        </p:nvSpPr>
        <p:spPr>
          <a:xfrm>
            <a:off x="2877067" y="46712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1" name="TextBox 40">
            <a:extLst>
              <a:ext uri="{FF2B5EF4-FFF2-40B4-BE49-F238E27FC236}">
                <a16:creationId xmlns:a16="http://schemas.microsoft.com/office/drawing/2014/main" id="{01F30C72-071B-C8D5-8D94-934EA73E1C8D}"/>
              </a:ext>
            </a:extLst>
          </p:cNvPr>
          <p:cNvSpPr txBox="1"/>
          <p:nvPr/>
        </p:nvSpPr>
        <p:spPr>
          <a:xfrm>
            <a:off x="2877066" y="6140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38" name="TextBox 37">
            <a:extLst>
              <a:ext uri="{FF2B5EF4-FFF2-40B4-BE49-F238E27FC236}">
                <a16:creationId xmlns:a16="http://schemas.microsoft.com/office/drawing/2014/main" id="{AF92FAC4-84D3-4663-462C-47B3DAEA28B3}"/>
              </a:ext>
            </a:extLst>
          </p:cNvPr>
          <p:cNvSpPr txBox="1"/>
          <p:nvPr/>
        </p:nvSpPr>
        <p:spPr>
          <a:xfrm>
            <a:off x="2436391" y="107305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5</a:t>
            </a:r>
          </a:p>
        </p:txBody>
      </p:sp>
      <p:sp>
        <p:nvSpPr>
          <p:cNvPr id="44" name="TextBox 43">
            <a:extLst>
              <a:ext uri="{FF2B5EF4-FFF2-40B4-BE49-F238E27FC236}">
                <a16:creationId xmlns:a16="http://schemas.microsoft.com/office/drawing/2014/main" id="{9FF58BB5-045C-4DDB-AA61-4A354443B101}"/>
              </a:ext>
            </a:extLst>
          </p:cNvPr>
          <p:cNvSpPr txBox="1"/>
          <p:nvPr/>
        </p:nvSpPr>
        <p:spPr>
          <a:xfrm>
            <a:off x="2436390" y="1229128"/>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6</a:t>
            </a:r>
          </a:p>
        </p:txBody>
      </p:sp>
      <p:sp>
        <p:nvSpPr>
          <p:cNvPr id="37" name="TextBox 36">
            <a:extLst>
              <a:ext uri="{FF2B5EF4-FFF2-40B4-BE49-F238E27FC236}">
                <a16:creationId xmlns:a16="http://schemas.microsoft.com/office/drawing/2014/main" id="{0D0D9724-C7F5-9C88-7E39-7D5C78CE0C50}"/>
              </a:ext>
            </a:extLst>
          </p:cNvPr>
          <p:cNvSpPr txBox="1"/>
          <p:nvPr/>
        </p:nvSpPr>
        <p:spPr>
          <a:xfrm>
            <a:off x="2877064" y="92616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7</a:t>
            </a:r>
          </a:p>
        </p:txBody>
      </p:sp>
      <p:sp>
        <p:nvSpPr>
          <p:cNvPr id="42" name="TextBox 41">
            <a:extLst>
              <a:ext uri="{FF2B5EF4-FFF2-40B4-BE49-F238E27FC236}">
                <a16:creationId xmlns:a16="http://schemas.microsoft.com/office/drawing/2014/main" id="{EB9F8111-D7AF-4780-64E6-C335D652BD26}"/>
              </a:ext>
            </a:extLst>
          </p:cNvPr>
          <p:cNvSpPr txBox="1"/>
          <p:nvPr/>
        </p:nvSpPr>
        <p:spPr>
          <a:xfrm>
            <a:off x="2877063" y="1219946"/>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9</a:t>
            </a:r>
          </a:p>
        </p:txBody>
      </p:sp>
      <p:sp>
        <p:nvSpPr>
          <p:cNvPr id="45" name="TextBox 44">
            <a:extLst>
              <a:ext uri="{FF2B5EF4-FFF2-40B4-BE49-F238E27FC236}">
                <a16:creationId xmlns:a16="http://schemas.microsoft.com/office/drawing/2014/main" id="{E602349F-FBB9-F90B-8F79-50B4BFAEF889}"/>
              </a:ext>
            </a:extLst>
          </p:cNvPr>
          <p:cNvSpPr txBox="1"/>
          <p:nvPr/>
        </p:nvSpPr>
        <p:spPr>
          <a:xfrm>
            <a:off x="2836669" y="748059"/>
            <a:ext cx="352490"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14</a:t>
            </a:r>
          </a:p>
        </p:txBody>
      </p:sp>
      <p:sp>
        <p:nvSpPr>
          <p:cNvPr id="40" name="TextBox 39">
            <a:extLst>
              <a:ext uri="{FF2B5EF4-FFF2-40B4-BE49-F238E27FC236}">
                <a16:creationId xmlns:a16="http://schemas.microsoft.com/office/drawing/2014/main" id="{35FEB23E-E8B0-9C2D-D0EE-EEAD8D6EDA43}"/>
              </a:ext>
            </a:extLst>
          </p:cNvPr>
          <p:cNvSpPr txBox="1"/>
          <p:nvPr/>
        </p:nvSpPr>
        <p:spPr>
          <a:xfrm>
            <a:off x="2836669" y="1060203"/>
            <a:ext cx="352490"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44</a:t>
            </a:r>
          </a:p>
        </p:txBody>
      </p:sp>
    </p:spTree>
    <p:extLst>
      <p:ext uri="{BB962C8B-B14F-4D97-AF65-F5344CB8AC3E}">
        <p14:creationId xmlns:p14="http://schemas.microsoft.com/office/powerpoint/2010/main" val="2985712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The first float load instruction is sent to the Address Unit where the address will be calculated (34+42=76) and sent to the first free load buffer, which is marked as busy (red). The destination of this operation (register F1) is also marked as busy.</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r>
                        <a:rPr lang="en-US" sz="1100" b="0" i="0" u="none" strike="noStrike" noProof="0" err="1">
                          <a:latin typeface="Courier New"/>
                        </a:rPr>
                        <a:t>fadd.s</a:t>
                      </a:r>
                      <a:r>
                        <a:rPr lang="en-US" sz="1100" b="0" i="0" u="none" strike="noStrike" noProof="0" dirty="0">
                          <a:latin typeface="Courier New"/>
                        </a:rPr>
                        <a:t> f1,f5,f2</a:t>
                      </a:r>
                      <a:endParaRPr lang="en-US" sz="110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r>
                        <a:rPr lang="en-US" sz="1100" b="0" i="0" u="none" strike="noStrike" noProof="0" err="1">
                          <a:solidFill>
                            <a:srgbClr val="000000"/>
                          </a:solidFill>
                          <a:latin typeface="Courier New"/>
                        </a:rPr>
                        <a:t>fdiv.s</a:t>
                      </a:r>
                      <a:r>
                        <a:rPr lang="en-US" sz="1100" b="0" i="0" u="none" strike="noStrike" noProof="0" dirty="0">
                          <a:solidFill>
                            <a:srgbClr val="000000"/>
                          </a:solidFill>
                          <a:latin typeface="Courier New"/>
                        </a:rPr>
                        <a:t> f0,f3,f1</a:t>
                      </a:r>
                      <a:endParaRPr lang="en-US" sz="1100">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r>
                        <a:rPr lang="en-US" sz="1100" b="0" i="0" u="none" strike="noStrike" noProof="0" err="1">
                          <a:solidFill>
                            <a:srgbClr val="000000"/>
                          </a:solidFill>
                          <a:latin typeface="Courier New"/>
                        </a:rPr>
                        <a:t>fsub.s</a:t>
                      </a:r>
                      <a:r>
                        <a:rPr lang="en-US" sz="1100" b="0" i="0" u="none" strike="noStrike" noProof="0" dirty="0">
                          <a:solidFill>
                            <a:srgbClr val="000000"/>
                          </a:solidFill>
                          <a:latin typeface="Courier New"/>
                        </a:rPr>
                        <a:t> f5,f1,f2</a:t>
                      </a:r>
                      <a:endParaRPr lang="en-US" sz="1100">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r>
                        <a:rPr lang="en-US" sz="1100" b="0" i="0" u="none" strike="noStrike" noProof="0" dirty="0" err="1">
                          <a:solidFill>
                            <a:srgbClr val="000000"/>
                          </a:solidFill>
                          <a:latin typeface="Courier New"/>
                        </a:rPr>
                        <a:t>fmul.s</a:t>
                      </a:r>
                      <a:r>
                        <a:rPr lang="en-US" sz="1100" b="0" i="0" u="none" strike="noStrike" noProof="0" dirty="0">
                          <a:solidFill>
                            <a:srgbClr val="000000"/>
                          </a:solidFill>
                          <a:latin typeface="Courier New"/>
                        </a:rPr>
                        <a:t> f3,f2,f4</a:t>
                      </a:r>
                      <a:endParaRPr lang="en-US" sz="1100" dirty="0">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r>
                        <a:rPr lang="en-US" sz="1100" b="0" i="0" u="none" strike="noStrike" noProof="0" err="1">
                          <a:solidFill>
                            <a:srgbClr val="000000"/>
                          </a:solidFill>
                          <a:latin typeface="Courier New"/>
                        </a:rPr>
                        <a:t>flw</a:t>
                      </a:r>
                      <a:r>
                        <a:rPr lang="en-US" sz="1100" b="0" i="0" u="none" strike="noStrike" noProof="0" dirty="0">
                          <a:solidFill>
                            <a:srgbClr val="000000"/>
                          </a:solidFill>
                          <a:latin typeface="Courier New"/>
                        </a:rPr>
                        <a:t> f2,45(t1)</a:t>
                      </a:r>
                      <a:endParaRPr lang="en-US" sz="1100">
                        <a:latin typeface="Courier New"/>
                      </a:endParaRPr>
                    </a:p>
                  </a:txBody>
                  <a:tcPr/>
                </a:tc>
                <a:extLst>
                  <a:ext uri="{0D108BD9-81ED-4DB2-BD59-A6C34878D82A}">
                    <a16:rowId xmlns:a16="http://schemas.microsoft.com/office/drawing/2014/main" val="2602607408"/>
                  </a:ext>
                </a:extLst>
              </a:tr>
              <a:tr h="174966">
                <a:tc>
                  <a:txBody>
                    <a:bodyPr/>
                    <a:lstStyle/>
                    <a:p>
                      <a:pPr lvl="0" algn="ctr">
                        <a:buNone/>
                      </a:pPr>
                      <a:r>
                        <a:rPr lang="en-US" sz="1100" b="0" i="0" u="none" strike="noStrike" noProof="0" err="1">
                          <a:solidFill>
                            <a:srgbClr val="000000"/>
                          </a:solidFill>
                          <a:latin typeface="Courier New"/>
                        </a:rPr>
                        <a:t>flw</a:t>
                      </a:r>
                      <a:r>
                        <a:rPr lang="en-US" sz="1100" b="0" i="0" u="none" strike="noStrike" noProof="0" dirty="0">
                          <a:solidFill>
                            <a:srgbClr val="000000"/>
                          </a:solidFill>
                          <a:latin typeface="Courier New"/>
                        </a:rPr>
                        <a:t> f1,34(t0)</a:t>
                      </a:r>
                      <a:endParaRPr lang="en-US" sz="1100">
                        <a:latin typeface="Courier New"/>
                      </a:endParaRPr>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extLst>
              <p:ext uri="{D42A27DB-BD31-4B8C-83A1-F6EECF244321}">
                <p14:modId xmlns:p14="http://schemas.microsoft.com/office/powerpoint/2010/main" val="3763086770"/>
              </p:ext>
            </p:extLst>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endParaRPr lang="en-US" sz="1100" b="0" dirty="0"/>
                    </a:p>
                  </a:txBody>
                  <a:tcPr/>
                </a:tc>
                <a:extLst>
                  <a:ext uri="{0D108BD9-81ED-4DB2-BD59-A6C34878D82A}">
                    <a16:rowId xmlns:a16="http://schemas.microsoft.com/office/drawing/2014/main" val="1743698386"/>
                  </a:ext>
                </a:extLst>
              </a:tr>
              <a:tr h="124309">
                <a:tc>
                  <a:txBody>
                    <a:bodyPr/>
                    <a:lstStyle/>
                    <a:p>
                      <a:pPr algn="ctr"/>
                      <a:r>
                        <a:rPr lang="en-US" sz="1100" b="0" dirty="0"/>
                        <a:t>76</a:t>
                      </a:r>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142664889"/>
                  </a:ext>
                </a:extLst>
              </a:tr>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endParaRPr lang="en-US" sz="1100" dirty="0"/>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1</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4" name="Rectangle 13">
            <a:extLst>
              <a:ext uri="{FF2B5EF4-FFF2-40B4-BE49-F238E27FC236}">
                <a16:creationId xmlns:a16="http://schemas.microsoft.com/office/drawing/2014/main" id="{6C10F9ED-4142-D093-9652-206170EA9089}"/>
              </a:ext>
            </a:extLst>
          </p:cNvPr>
          <p:cNvSpPr/>
          <p:nvPr/>
        </p:nvSpPr>
        <p:spPr>
          <a:xfrm>
            <a:off x="3845998" y="3874386"/>
            <a:ext cx="459398" cy="272280"/>
          </a:xfrm>
          <a:prstGeom prst="rect">
            <a:avLst/>
          </a:prstGeom>
          <a:solidFill>
            <a:srgbClr val="FF0000">
              <a:alpha val="5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BCC86A4-F7C1-5948-5A53-D3B37AE9FFF8}"/>
              </a:ext>
            </a:extLst>
          </p:cNvPr>
          <p:cNvSpPr/>
          <p:nvPr/>
        </p:nvSpPr>
        <p:spPr>
          <a:xfrm>
            <a:off x="9484894" y="772026"/>
            <a:ext cx="1072815" cy="210552"/>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254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The second float load instruction (</a:t>
            </a:r>
            <a:r>
              <a:rPr lang="en-US" sz="1100" dirty="0" err="1">
                <a:latin typeface="Courier New"/>
                <a:cs typeface="Courier New"/>
              </a:rPr>
              <a:t>flw</a:t>
            </a:r>
            <a:r>
              <a:rPr lang="en-US" sz="1100" dirty="0"/>
              <a:t>) is sent to the Address Unit where the address will be calculated (45+45=90) and sent to the first free load buffer, which is marked as busy (red). The destination of this operation (register F2) is also marked as busy.</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1934977171"/>
              </p:ext>
            </p:extLst>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r>
                        <a:rPr lang="en-US" sz="1100" b="0" i="0" u="none" strike="noStrike" noProof="0" dirty="0" err="1">
                          <a:solidFill>
                            <a:srgbClr val="000000"/>
                          </a:solidFill>
                          <a:latin typeface="Courier New"/>
                        </a:rPr>
                        <a:t>fadd.s</a:t>
                      </a:r>
                      <a:r>
                        <a:rPr lang="en-US" sz="1100" b="0" i="0" u="none" strike="noStrike" noProof="0" dirty="0">
                          <a:solidFill>
                            <a:srgbClr val="000000"/>
                          </a:solidFill>
                          <a:latin typeface="Courier New"/>
                        </a:rPr>
                        <a:t> f1,f5,f2</a:t>
                      </a:r>
                      <a:endParaRPr lang="en-US" dirty="0"/>
                    </a:p>
                  </a:txBody>
                  <a:tcPr/>
                </a:tc>
                <a:extLst>
                  <a:ext uri="{0D108BD9-81ED-4DB2-BD59-A6C34878D82A}">
                    <a16:rowId xmlns:a16="http://schemas.microsoft.com/office/drawing/2014/main" val="3958880234"/>
                  </a:ext>
                </a:extLst>
              </a:tr>
              <a:tr h="174966">
                <a:tc>
                  <a:txBody>
                    <a:bodyPr/>
                    <a:lstStyle/>
                    <a:p>
                      <a:pPr lvl="0" algn="ctr">
                        <a:buNone/>
                      </a:pPr>
                      <a:r>
                        <a:rPr lang="en-US" sz="1100" b="0" i="0" u="none" strike="noStrike" noProof="0" dirty="0" err="1">
                          <a:solidFill>
                            <a:srgbClr val="000000"/>
                          </a:solidFill>
                          <a:latin typeface="Courier New"/>
                        </a:rPr>
                        <a:t>fdiv.s</a:t>
                      </a:r>
                      <a:r>
                        <a:rPr lang="en-US" sz="1100" b="0" i="0" u="none" strike="noStrike" noProof="0" dirty="0">
                          <a:solidFill>
                            <a:srgbClr val="000000"/>
                          </a:solidFill>
                          <a:latin typeface="Courier New"/>
                        </a:rPr>
                        <a:t> f0,f3,f1</a:t>
                      </a:r>
                      <a:endParaRPr lang="en-US" dirty="0"/>
                    </a:p>
                  </a:txBody>
                  <a:tcPr/>
                </a:tc>
                <a:extLst>
                  <a:ext uri="{0D108BD9-81ED-4DB2-BD59-A6C34878D82A}">
                    <a16:rowId xmlns:a16="http://schemas.microsoft.com/office/drawing/2014/main" val="1321956166"/>
                  </a:ext>
                </a:extLst>
              </a:tr>
              <a:tr h="174966">
                <a:tc>
                  <a:txBody>
                    <a:bodyPr/>
                    <a:lstStyle/>
                    <a:p>
                      <a:pPr lvl="0" algn="ctr">
                        <a:buNone/>
                      </a:pPr>
                      <a:r>
                        <a:rPr lang="en-US" sz="1100" b="0" i="0" u="none" strike="noStrike" noProof="0" dirty="0" err="1">
                          <a:solidFill>
                            <a:srgbClr val="000000"/>
                          </a:solidFill>
                          <a:latin typeface="Courier New"/>
                        </a:rPr>
                        <a:t>fsub.s</a:t>
                      </a:r>
                      <a:r>
                        <a:rPr lang="en-US" sz="1100" b="0" i="0" u="none" strike="noStrike" noProof="0" dirty="0">
                          <a:solidFill>
                            <a:srgbClr val="000000"/>
                          </a:solidFill>
                          <a:latin typeface="Courier New"/>
                        </a:rPr>
                        <a:t> f5,f1,f2</a:t>
                      </a:r>
                      <a:endParaRPr lang="en-US" dirty="0"/>
                    </a:p>
                  </a:txBody>
                  <a:tcPr/>
                </a:tc>
                <a:extLst>
                  <a:ext uri="{0D108BD9-81ED-4DB2-BD59-A6C34878D82A}">
                    <a16:rowId xmlns:a16="http://schemas.microsoft.com/office/drawing/2014/main" val="1294863501"/>
                  </a:ext>
                </a:extLst>
              </a:tr>
              <a:tr h="174966">
                <a:tc>
                  <a:txBody>
                    <a:bodyPr/>
                    <a:lstStyle/>
                    <a:p>
                      <a:pPr lvl="0" algn="ctr">
                        <a:buNone/>
                      </a:pPr>
                      <a:r>
                        <a:rPr lang="en-US" sz="1100" b="0" i="0" u="none" strike="noStrike" noProof="0" dirty="0" err="1">
                          <a:solidFill>
                            <a:srgbClr val="000000"/>
                          </a:solidFill>
                          <a:latin typeface="Courier New"/>
                        </a:rPr>
                        <a:t>fmul.s</a:t>
                      </a:r>
                      <a:r>
                        <a:rPr lang="en-US" sz="1100" b="0" i="0" u="none" strike="noStrike" noProof="0" dirty="0">
                          <a:solidFill>
                            <a:srgbClr val="000000"/>
                          </a:solidFill>
                          <a:latin typeface="Courier New"/>
                        </a:rPr>
                        <a:t> f3,f2,f4</a:t>
                      </a:r>
                      <a:endParaRPr lang="en-US" dirty="0"/>
                    </a:p>
                  </a:txBody>
                  <a:tcPr/>
                </a:tc>
                <a:extLst>
                  <a:ext uri="{0D108BD9-81ED-4DB2-BD59-A6C34878D82A}">
                    <a16:rowId xmlns:a16="http://schemas.microsoft.com/office/drawing/2014/main" val="2602607408"/>
                  </a:ext>
                </a:extLst>
              </a:tr>
              <a:tr h="174966">
                <a:tc>
                  <a:txBody>
                    <a:bodyPr/>
                    <a:lstStyle/>
                    <a:p>
                      <a:pPr lvl="0" algn="ctr">
                        <a:buNone/>
                      </a:pPr>
                      <a:r>
                        <a:rPr lang="en-US" sz="1100" b="0" i="0" u="none" strike="noStrike" noProof="0" dirty="0" err="1">
                          <a:solidFill>
                            <a:srgbClr val="000000"/>
                          </a:solidFill>
                          <a:latin typeface="Courier New"/>
                        </a:rPr>
                        <a:t>flw</a:t>
                      </a:r>
                      <a:r>
                        <a:rPr lang="en-US" sz="1100" b="0" i="0" u="none" strike="noStrike" noProof="0" dirty="0">
                          <a:solidFill>
                            <a:srgbClr val="000000"/>
                          </a:solidFill>
                          <a:latin typeface="Courier New"/>
                        </a:rPr>
                        <a:t> f2,45(t1)</a:t>
                      </a:r>
                      <a:endParaRPr lang="en-US" dirty="0"/>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extLst>
              <p:ext uri="{D42A27DB-BD31-4B8C-83A1-F6EECF244321}">
                <p14:modId xmlns:p14="http://schemas.microsoft.com/office/powerpoint/2010/main" val="1364580508"/>
              </p:ext>
            </p:extLst>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r>
                        <a:rPr lang="en-US" sz="1100" b="0"/>
                        <a:t>90</a:t>
                      </a:r>
                      <a:endParaRPr lang="en-US" sz="1100" b="0" dirty="0"/>
                    </a:p>
                  </a:txBody>
                  <a:tcPr/>
                </a:tc>
                <a:extLst>
                  <a:ext uri="{0D108BD9-81ED-4DB2-BD59-A6C34878D82A}">
                    <a16:rowId xmlns:a16="http://schemas.microsoft.com/office/drawing/2014/main" val="1743698386"/>
                  </a:ext>
                </a:extLst>
              </a:tr>
              <a:tr h="124309">
                <a:tc>
                  <a:txBody>
                    <a:bodyPr/>
                    <a:lstStyle/>
                    <a:p>
                      <a:pPr algn="ctr"/>
                      <a:r>
                        <a:rPr lang="en-US" sz="1100" b="0" dirty="0"/>
                        <a:t>76</a:t>
                      </a:r>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142664889"/>
                  </a:ext>
                </a:extLst>
              </a:tr>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endParaRPr lang="en-US" sz="1100" dirty="0"/>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2</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4" name="Rectangle 13">
            <a:extLst>
              <a:ext uri="{FF2B5EF4-FFF2-40B4-BE49-F238E27FC236}">
                <a16:creationId xmlns:a16="http://schemas.microsoft.com/office/drawing/2014/main" id="{6C10F9ED-4142-D093-9652-206170EA9089}"/>
              </a:ext>
            </a:extLst>
          </p:cNvPr>
          <p:cNvSpPr/>
          <p:nvPr/>
        </p:nvSpPr>
        <p:spPr>
          <a:xfrm>
            <a:off x="3845998" y="3874386"/>
            <a:ext cx="459398" cy="272280"/>
          </a:xfrm>
          <a:prstGeom prst="rect">
            <a:avLst/>
          </a:prstGeom>
          <a:solidFill>
            <a:srgbClr val="FF0000">
              <a:alpha val="5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9" name="Rectangle 18">
            <a:extLst>
              <a:ext uri="{FF2B5EF4-FFF2-40B4-BE49-F238E27FC236}">
                <a16:creationId xmlns:a16="http://schemas.microsoft.com/office/drawing/2014/main" id="{F9241CBA-4903-405A-7B33-3CAAFEED6AE0}"/>
              </a:ext>
            </a:extLst>
          </p:cNvPr>
          <p:cNvSpPr/>
          <p:nvPr/>
        </p:nvSpPr>
        <p:spPr>
          <a:xfrm>
            <a:off x="3841771" y="3621189"/>
            <a:ext cx="458672" cy="248968"/>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136A6FE-71CB-EC97-8F00-BE48C150EBBA}"/>
              </a:ext>
            </a:extLst>
          </p:cNvPr>
          <p:cNvSpPr/>
          <p:nvPr/>
        </p:nvSpPr>
        <p:spPr>
          <a:xfrm>
            <a:off x="9495766" y="772026"/>
            <a:ext cx="1062789" cy="220578"/>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458DB9D-6D49-7244-A815-1B5C896389B2}"/>
              </a:ext>
            </a:extLst>
          </p:cNvPr>
          <p:cNvSpPr/>
          <p:nvPr/>
        </p:nvSpPr>
        <p:spPr>
          <a:xfrm>
            <a:off x="9495766" y="1029086"/>
            <a:ext cx="1062789" cy="220578"/>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60158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The first float load instruction (</a:t>
            </a:r>
            <a:r>
              <a:rPr lang="en-US" sz="1100" dirty="0" err="1">
                <a:latin typeface="Courier New"/>
                <a:cs typeface="Courier New"/>
              </a:rPr>
              <a:t>flw</a:t>
            </a:r>
            <a:r>
              <a:rPr lang="en-US" sz="1100" dirty="0"/>
              <a:t>) is ready and its result is broadcast to all subscribers. In this case, register F1. </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1384093830"/>
              </p:ext>
            </p:extLst>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r>
                        <a:rPr lang="en-US" sz="1100" b="0" i="0" u="none" strike="noStrike" noProof="0" dirty="0" err="1">
                          <a:solidFill>
                            <a:srgbClr val="000000"/>
                          </a:solidFill>
                          <a:latin typeface="Courier New"/>
                        </a:rPr>
                        <a:t>fadd.s</a:t>
                      </a:r>
                      <a:r>
                        <a:rPr lang="en-US" sz="1100" b="0" i="0" u="none" strike="noStrike" noProof="0" dirty="0">
                          <a:solidFill>
                            <a:srgbClr val="000000"/>
                          </a:solidFill>
                          <a:latin typeface="Courier New"/>
                        </a:rPr>
                        <a:t> f1,f5,f2</a:t>
                      </a:r>
                      <a:endParaRPr lang="en-US" dirty="0"/>
                    </a:p>
                  </a:txBody>
                  <a:tcPr/>
                </a:tc>
                <a:extLst>
                  <a:ext uri="{0D108BD9-81ED-4DB2-BD59-A6C34878D82A}">
                    <a16:rowId xmlns:a16="http://schemas.microsoft.com/office/drawing/2014/main" val="1321956166"/>
                  </a:ext>
                </a:extLst>
              </a:tr>
              <a:tr h="174966">
                <a:tc>
                  <a:txBody>
                    <a:bodyPr/>
                    <a:lstStyle/>
                    <a:p>
                      <a:pPr lvl="0" algn="ctr">
                        <a:buNone/>
                      </a:pPr>
                      <a:r>
                        <a:rPr lang="en-US" sz="1100" b="0" i="0" u="none" strike="noStrike" noProof="0" dirty="0" err="1">
                          <a:solidFill>
                            <a:srgbClr val="000000"/>
                          </a:solidFill>
                          <a:latin typeface="Courier New"/>
                        </a:rPr>
                        <a:t>fdiv.s</a:t>
                      </a:r>
                      <a:r>
                        <a:rPr lang="en-US" sz="1100" b="0" i="0" u="none" strike="noStrike" noProof="0" dirty="0">
                          <a:solidFill>
                            <a:srgbClr val="000000"/>
                          </a:solidFill>
                          <a:latin typeface="Courier New"/>
                        </a:rPr>
                        <a:t> f0,f3,f1</a:t>
                      </a:r>
                      <a:endParaRPr lang="en-US" dirty="0"/>
                    </a:p>
                  </a:txBody>
                  <a:tcPr/>
                </a:tc>
                <a:extLst>
                  <a:ext uri="{0D108BD9-81ED-4DB2-BD59-A6C34878D82A}">
                    <a16:rowId xmlns:a16="http://schemas.microsoft.com/office/drawing/2014/main" val="1294863501"/>
                  </a:ext>
                </a:extLst>
              </a:tr>
              <a:tr h="174966">
                <a:tc>
                  <a:txBody>
                    <a:bodyPr/>
                    <a:lstStyle/>
                    <a:p>
                      <a:pPr lvl="0" algn="ctr">
                        <a:buNone/>
                      </a:pPr>
                      <a:r>
                        <a:rPr lang="en-US" sz="1100" b="0" i="0" u="none" strike="noStrike" noProof="0" dirty="0" err="1">
                          <a:solidFill>
                            <a:srgbClr val="000000"/>
                          </a:solidFill>
                          <a:latin typeface="Courier New"/>
                        </a:rPr>
                        <a:t>fsub.s</a:t>
                      </a:r>
                      <a:r>
                        <a:rPr lang="en-US" sz="1100" b="0" i="0" u="none" strike="noStrike" noProof="0" dirty="0">
                          <a:solidFill>
                            <a:srgbClr val="000000"/>
                          </a:solidFill>
                          <a:latin typeface="Courier New"/>
                        </a:rPr>
                        <a:t> f5,f1,f2</a:t>
                      </a:r>
                      <a:endParaRPr lang="en-US" dirty="0"/>
                    </a:p>
                  </a:txBody>
                  <a:tcPr/>
                </a:tc>
                <a:extLst>
                  <a:ext uri="{0D108BD9-81ED-4DB2-BD59-A6C34878D82A}">
                    <a16:rowId xmlns:a16="http://schemas.microsoft.com/office/drawing/2014/main" val="2602607408"/>
                  </a:ext>
                </a:extLst>
              </a:tr>
              <a:tr h="174966">
                <a:tc>
                  <a:txBody>
                    <a:bodyPr/>
                    <a:lstStyle/>
                    <a:p>
                      <a:pPr lvl="0" algn="ctr">
                        <a:buNone/>
                      </a:pPr>
                      <a:r>
                        <a:rPr lang="en-US" sz="1100" b="0" i="0" u="none" strike="noStrike" noProof="0" dirty="0" err="1">
                          <a:solidFill>
                            <a:srgbClr val="000000"/>
                          </a:solidFill>
                          <a:latin typeface="Courier New"/>
                        </a:rPr>
                        <a:t>fmul.s</a:t>
                      </a:r>
                      <a:r>
                        <a:rPr lang="en-US" sz="1100" b="0" i="0" u="none" strike="noStrike" noProof="0" dirty="0">
                          <a:solidFill>
                            <a:srgbClr val="000000"/>
                          </a:solidFill>
                          <a:latin typeface="Courier New"/>
                        </a:rPr>
                        <a:t> f3,f2,f4</a:t>
                      </a:r>
                      <a:endParaRPr lang="en-US" dirty="0"/>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r>
                        <a:rPr lang="en-US" sz="1100" b="0"/>
                        <a:t>90</a:t>
                      </a:r>
                      <a:endParaRPr lang="en-US" sz="1100" b="0" dirty="0"/>
                    </a:p>
                  </a:txBody>
                  <a:tcPr/>
                </a:tc>
                <a:extLst>
                  <a:ext uri="{0D108BD9-81ED-4DB2-BD59-A6C34878D82A}">
                    <a16:rowId xmlns:a16="http://schemas.microsoft.com/office/drawing/2014/main" val="1743698386"/>
                  </a:ext>
                </a:extLst>
              </a:tr>
              <a:tr h="124309">
                <a:tc>
                  <a:txBody>
                    <a:bodyPr/>
                    <a:lstStyle/>
                    <a:p>
                      <a:pPr algn="ctr"/>
                      <a:r>
                        <a:rPr lang="en-US" sz="1100" b="0" dirty="0"/>
                        <a:t>76</a:t>
                      </a:r>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142664889"/>
                  </a:ext>
                </a:extLst>
              </a:tr>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933197799"/>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0.454</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nvGraphicFramePr>
        <p:xfrm>
          <a:off x="5848120"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3</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4" name="Rectangle 13">
            <a:extLst>
              <a:ext uri="{FF2B5EF4-FFF2-40B4-BE49-F238E27FC236}">
                <a16:creationId xmlns:a16="http://schemas.microsoft.com/office/drawing/2014/main" id="{6C10F9ED-4142-D093-9652-206170EA9089}"/>
              </a:ext>
            </a:extLst>
          </p:cNvPr>
          <p:cNvSpPr/>
          <p:nvPr/>
        </p:nvSpPr>
        <p:spPr>
          <a:xfrm>
            <a:off x="3845998" y="3874386"/>
            <a:ext cx="459398" cy="272280"/>
          </a:xfrm>
          <a:prstGeom prst="rect">
            <a:avLst/>
          </a:prstGeom>
          <a:solidFill>
            <a:srgbClr val="FF0000">
              <a:alpha val="5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9" name="Rectangle 18">
            <a:extLst>
              <a:ext uri="{FF2B5EF4-FFF2-40B4-BE49-F238E27FC236}">
                <a16:creationId xmlns:a16="http://schemas.microsoft.com/office/drawing/2014/main" id="{F9241CBA-4903-405A-7B33-3CAAFEED6AE0}"/>
              </a:ext>
            </a:extLst>
          </p:cNvPr>
          <p:cNvSpPr/>
          <p:nvPr/>
        </p:nvSpPr>
        <p:spPr>
          <a:xfrm>
            <a:off x="3841771" y="3621189"/>
            <a:ext cx="458672" cy="248968"/>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38" name="Rectangle 37">
            <a:extLst>
              <a:ext uri="{FF2B5EF4-FFF2-40B4-BE49-F238E27FC236}">
                <a16:creationId xmlns:a16="http://schemas.microsoft.com/office/drawing/2014/main" id="{82783F3E-5B89-8367-F3AB-453B511CD5DC}"/>
              </a:ext>
            </a:extLst>
          </p:cNvPr>
          <p:cNvSpPr/>
          <p:nvPr/>
        </p:nvSpPr>
        <p:spPr>
          <a:xfrm>
            <a:off x="9495766" y="1029086"/>
            <a:ext cx="1062789" cy="220578"/>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2E8A3E9F-A862-1797-7001-170734E48E59}"/>
              </a:ext>
            </a:extLst>
          </p:cNvPr>
          <p:cNvSpPr/>
          <p:nvPr/>
        </p:nvSpPr>
        <p:spPr>
          <a:xfrm>
            <a:off x="9495766" y="772025"/>
            <a:ext cx="1062789" cy="220578"/>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6725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6001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We are still in clock cycle 3. The </a:t>
            </a:r>
            <a:r>
              <a:rPr lang="en-US" sz="1100" err="1">
                <a:latin typeface="Courier New"/>
                <a:cs typeface="Courier New"/>
              </a:rPr>
              <a:t>fmul.s</a:t>
            </a:r>
            <a:r>
              <a:rPr lang="en-US" sz="1100" dirty="0"/>
              <a:t> operation is ready to go through the pipeline to the first free multiply reservation station, but one of its operands (F2) is not ready yet, so we mark the reservation station as busy and waiting for the </a:t>
            </a:r>
            <a:r>
              <a:rPr lang="en-US" sz="1100" err="1">
                <a:latin typeface="Courier New"/>
                <a:cs typeface="Courier New"/>
              </a:rPr>
              <a:t>flw</a:t>
            </a:r>
            <a:r>
              <a:rPr lang="en-US" sz="1100" dirty="0">
                <a:latin typeface="Courier New"/>
                <a:cs typeface="Courier New"/>
              </a:rPr>
              <a:t> f2</a:t>
            </a:r>
            <a:r>
              <a:rPr lang="en-US" sz="1100" dirty="0"/>
              <a:t> operation. Destination register F3 is also marked as busy. In the load buffer, the completed load (</a:t>
            </a:r>
            <a:r>
              <a:rPr lang="en-US" sz="1100" err="1">
                <a:latin typeface="Courier New"/>
                <a:cs typeface="Courier New"/>
              </a:rPr>
              <a:t>flw</a:t>
            </a:r>
            <a:r>
              <a:rPr lang="en-US" sz="1100" dirty="0">
                <a:latin typeface="Courier New"/>
                <a:cs typeface="Courier New"/>
              </a:rPr>
              <a:t> f1,34(t0)</a:t>
            </a:r>
            <a:r>
              <a:rPr lang="en-US" sz="1000" dirty="0">
                <a:latin typeface="Aptos"/>
                <a:cs typeface="Courier New"/>
              </a:rPr>
              <a:t>)</a:t>
            </a:r>
            <a:r>
              <a:rPr lang="en-US" sz="1100" dirty="0">
                <a:latin typeface="Aptos"/>
                <a:cs typeface="Courier New"/>
              </a:rPr>
              <a:t> is </a:t>
            </a:r>
            <a:r>
              <a:rPr lang="en-US" sz="1100" dirty="0">
                <a:latin typeface="Aptos Display"/>
                <a:cs typeface="Courier New"/>
              </a:rPr>
              <a:t>marked as free.</a:t>
            </a:r>
            <a:r>
              <a:rPr lang="en-US" sz="1100" dirty="0"/>
              <a:t> </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r>
                        <a:rPr lang="en-US" sz="1100" b="0" i="0" u="none" strike="noStrike" noProof="0" dirty="0" err="1">
                          <a:solidFill>
                            <a:srgbClr val="000000"/>
                          </a:solidFill>
                          <a:latin typeface="Courier New"/>
                        </a:rPr>
                        <a:t>fadd.s</a:t>
                      </a:r>
                      <a:r>
                        <a:rPr lang="en-US" sz="1100" b="0" i="0" u="none" strike="noStrike" noProof="0" dirty="0">
                          <a:solidFill>
                            <a:srgbClr val="000000"/>
                          </a:solidFill>
                          <a:latin typeface="Courier New"/>
                        </a:rPr>
                        <a:t> f1,f5,f2</a:t>
                      </a:r>
                      <a:endParaRPr lang="en-US" dirty="0"/>
                    </a:p>
                  </a:txBody>
                  <a:tcPr/>
                </a:tc>
                <a:extLst>
                  <a:ext uri="{0D108BD9-81ED-4DB2-BD59-A6C34878D82A}">
                    <a16:rowId xmlns:a16="http://schemas.microsoft.com/office/drawing/2014/main" val="1321956166"/>
                  </a:ext>
                </a:extLst>
              </a:tr>
              <a:tr h="174966">
                <a:tc>
                  <a:txBody>
                    <a:bodyPr/>
                    <a:lstStyle/>
                    <a:p>
                      <a:pPr lvl="0" algn="ctr">
                        <a:buNone/>
                      </a:pPr>
                      <a:r>
                        <a:rPr lang="en-US" sz="1100" b="0" i="0" u="none" strike="noStrike" noProof="0" dirty="0" err="1">
                          <a:solidFill>
                            <a:srgbClr val="000000"/>
                          </a:solidFill>
                          <a:latin typeface="Courier New"/>
                        </a:rPr>
                        <a:t>fdiv.s</a:t>
                      </a:r>
                      <a:r>
                        <a:rPr lang="en-US" sz="1100" b="0" i="0" u="none" strike="noStrike" noProof="0" dirty="0">
                          <a:solidFill>
                            <a:srgbClr val="000000"/>
                          </a:solidFill>
                          <a:latin typeface="Courier New"/>
                        </a:rPr>
                        <a:t> f0,f3,f1</a:t>
                      </a:r>
                      <a:endParaRPr lang="en-US" dirty="0"/>
                    </a:p>
                  </a:txBody>
                  <a:tcPr/>
                </a:tc>
                <a:extLst>
                  <a:ext uri="{0D108BD9-81ED-4DB2-BD59-A6C34878D82A}">
                    <a16:rowId xmlns:a16="http://schemas.microsoft.com/office/drawing/2014/main" val="1294863501"/>
                  </a:ext>
                </a:extLst>
              </a:tr>
              <a:tr h="174966">
                <a:tc>
                  <a:txBody>
                    <a:bodyPr/>
                    <a:lstStyle/>
                    <a:p>
                      <a:pPr lvl="0" algn="ctr">
                        <a:buNone/>
                      </a:pPr>
                      <a:r>
                        <a:rPr lang="en-US" sz="1100" b="0" i="0" u="none" strike="noStrike" noProof="0" dirty="0" err="1">
                          <a:solidFill>
                            <a:srgbClr val="000000"/>
                          </a:solidFill>
                          <a:latin typeface="Courier New"/>
                        </a:rPr>
                        <a:t>fsub.s</a:t>
                      </a:r>
                      <a:r>
                        <a:rPr lang="en-US" sz="1100" b="0" i="0" u="none" strike="noStrike" noProof="0" dirty="0">
                          <a:solidFill>
                            <a:srgbClr val="000000"/>
                          </a:solidFill>
                          <a:latin typeface="Courier New"/>
                        </a:rPr>
                        <a:t> f5,f1,f2</a:t>
                      </a:r>
                      <a:endParaRPr lang="en-US" dirty="0"/>
                    </a:p>
                  </a:txBody>
                  <a:tcPr/>
                </a:tc>
                <a:extLst>
                  <a:ext uri="{0D108BD9-81ED-4DB2-BD59-A6C34878D82A}">
                    <a16:rowId xmlns:a16="http://schemas.microsoft.com/office/drawing/2014/main" val="2602607408"/>
                  </a:ext>
                </a:extLst>
              </a:tr>
              <a:tr h="174966">
                <a:tc>
                  <a:txBody>
                    <a:bodyPr/>
                    <a:lstStyle/>
                    <a:p>
                      <a:pPr lvl="0" algn="ctr">
                        <a:buNone/>
                      </a:pPr>
                      <a:r>
                        <a:rPr lang="en-US" sz="1100" b="0" i="0" u="none" strike="noStrike" noProof="0" dirty="0" err="1">
                          <a:solidFill>
                            <a:srgbClr val="000000"/>
                          </a:solidFill>
                          <a:latin typeface="Courier New"/>
                        </a:rPr>
                        <a:t>fmul.s</a:t>
                      </a:r>
                      <a:r>
                        <a:rPr lang="en-US" sz="1100" b="0" i="0" u="none" strike="noStrike" noProof="0" dirty="0">
                          <a:solidFill>
                            <a:srgbClr val="000000"/>
                          </a:solidFill>
                          <a:latin typeface="Courier New"/>
                        </a:rPr>
                        <a:t> f3,f2,f4</a:t>
                      </a:r>
                      <a:endParaRPr lang="en-US" dirty="0"/>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extLst>
              <p:ext uri="{D42A27DB-BD31-4B8C-83A1-F6EECF244321}">
                <p14:modId xmlns:p14="http://schemas.microsoft.com/office/powerpoint/2010/main" val="3578020072"/>
              </p:ext>
            </p:extLst>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r>
                        <a:rPr lang="en-US" sz="1100" b="0" dirty="0"/>
                        <a:t>90</a:t>
                      </a:r>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extLst>
              <p:ext uri="{D42A27DB-BD31-4B8C-83A1-F6EECF244321}">
                <p14:modId xmlns:p14="http://schemas.microsoft.com/office/powerpoint/2010/main" val="678210073"/>
              </p:ext>
            </p:extLst>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r>
                        <a:rPr lang="en-US" sz="1100"/>
                        <a:t>FMUL.S</a:t>
                      </a:r>
                      <a:endParaRPr lang="en-US" sz="1100" dirty="0"/>
                    </a:p>
                  </a:txBody>
                  <a:tcPr/>
                </a:tc>
                <a:tc>
                  <a:txBody>
                    <a:bodyPr/>
                    <a:lstStyle/>
                    <a:p>
                      <a:pPr algn="ctr"/>
                      <a:r>
                        <a:rPr lang="en-US" sz="1100"/>
                        <a:t>FLW F2</a:t>
                      </a:r>
                      <a:endParaRPr lang="en-US" sz="1100" dirty="0"/>
                    </a:p>
                  </a:txBody>
                  <a:tcPr/>
                </a:tc>
                <a:tc>
                  <a:txBody>
                    <a:bodyPr/>
                    <a:lstStyle/>
                    <a:p>
                      <a:pPr algn="ctr"/>
                      <a:r>
                        <a:rPr lang="en-US" sz="1100"/>
                        <a:t>2.2</a:t>
                      </a:r>
                      <a:endParaRPr lang="en-US" sz="1100" dirty="0"/>
                    </a:p>
                  </a:txBody>
                  <a:tcPr/>
                </a:tc>
                <a:extLst>
                  <a:ext uri="{0D108BD9-81ED-4DB2-BD59-A6C34878D82A}">
                    <a16:rowId xmlns:a16="http://schemas.microsoft.com/office/drawing/2014/main" val="3142664889"/>
                  </a:ext>
                </a:extLst>
              </a:tr>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0.454</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endParaRPr lang="en-US" sz="1100" dirty="0"/>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extLst>
              <p:ext uri="{D42A27DB-BD31-4B8C-83A1-F6EECF244321}">
                <p14:modId xmlns:p14="http://schemas.microsoft.com/office/powerpoint/2010/main" val="758920099"/>
              </p:ext>
            </p:extLst>
          </p:nvPr>
        </p:nvGraphicFramePr>
        <p:xfrm>
          <a:off x="5820577" y="2194193"/>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3</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19" name="Rectangle 18">
            <a:extLst>
              <a:ext uri="{FF2B5EF4-FFF2-40B4-BE49-F238E27FC236}">
                <a16:creationId xmlns:a16="http://schemas.microsoft.com/office/drawing/2014/main" id="{F9241CBA-4903-405A-7B33-3CAAFEED6AE0}"/>
              </a:ext>
            </a:extLst>
          </p:cNvPr>
          <p:cNvSpPr/>
          <p:nvPr/>
        </p:nvSpPr>
        <p:spPr>
          <a:xfrm>
            <a:off x="3841771" y="3621189"/>
            <a:ext cx="458672" cy="248968"/>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38" name="Rectangle 37">
            <a:extLst>
              <a:ext uri="{FF2B5EF4-FFF2-40B4-BE49-F238E27FC236}">
                <a16:creationId xmlns:a16="http://schemas.microsoft.com/office/drawing/2014/main" id="{82783F3E-5B89-8367-F3AB-453B511CD5DC}"/>
              </a:ext>
            </a:extLst>
          </p:cNvPr>
          <p:cNvSpPr/>
          <p:nvPr/>
        </p:nvSpPr>
        <p:spPr>
          <a:xfrm>
            <a:off x="9495766" y="1029086"/>
            <a:ext cx="1062789" cy="220578"/>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2E8A3E9F-A862-1797-7001-170734E48E59}"/>
              </a:ext>
            </a:extLst>
          </p:cNvPr>
          <p:cNvSpPr/>
          <p:nvPr/>
        </p:nvSpPr>
        <p:spPr>
          <a:xfrm>
            <a:off x="9495766" y="772025"/>
            <a:ext cx="1062789" cy="220578"/>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7A60AE2C-5B43-5AFB-6983-E86467D202CB}"/>
              </a:ext>
            </a:extLst>
          </p:cNvPr>
          <p:cNvSpPr/>
          <p:nvPr/>
        </p:nvSpPr>
        <p:spPr>
          <a:xfrm>
            <a:off x="8663213" y="3628570"/>
            <a:ext cx="2331357" cy="23585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7A8C352-D0BB-79E3-7E82-EC5BB88EFB1D}"/>
              </a:ext>
            </a:extLst>
          </p:cNvPr>
          <p:cNvSpPr/>
          <p:nvPr/>
        </p:nvSpPr>
        <p:spPr>
          <a:xfrm>
            <a:off x="9479642" y="128814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3813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We advance to clock cycle 4. Register F1 is no longer busy. The second load operation is read from the memory into the Common Data Bus and sent to its destination register F2, but also to the first busy multiply Reservation Station, since that Reservation Station is subscribed too. </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4153994160"/>
              </p:ext>
            </p:extLst>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r>
                        <a:rPr lang="en-US" sz="1100" b="0" i="0" u="none" strike="noStrike" noProof="0" dirty="0" err="1">
                          <a:solidFill>
                            <a:srgbClr val="000000"/>
                          </a:solidFill>
                          <a:latin typeface="Courier New"/>
                        </a:rPr>
                        <a:t>fadd.s</a:t>
                      </a:r>
                      <a:r>
                        <a:rPr lang="en-US" sz="1100" b="0" i="0" u="none" strike="noStrike" noProof="0" dirty="0">
                          <a:solidFill>
                            <a:srgbClr val="000000"/>
                          </a:solidFill>
                          <a:latin typeface="Courier New"/>
                        </a:rPr>
                        <a:t> f1,f5,f2</a:t>
                      </a:r>
                      <a:endParaRPr lang="en-US" dirty="0"/>
                    </a:p>
                  </a:txBody>
                  <a:tcPr/>
                </a:tc>
                <a:extLst>
                  <a:ext uri="{0D108BD9-81ED-4DB2-BD59-A6C34878D82A}">
                    <a16:rowId xmlns:a16="http://schemas.microsoft.com/office/drawing/2014/main" val="1294863501"/>
                  </a:ext>
                </a:extLst>
              </a:tr>
              <a:tr h="174966">
                <a:tc>
                  <a:txBody>
                    <a:bodyPr/>
                    <a:lstStyle/>
                    <a:p>
                      <a:pPr lvl="0" algn="ctr">
                        <a:buNone/>
                      </a:pPr>
                      <a:r>
                        <a:rPr lang="en-US" sz="1100" b="0" i="0" u="none" strike="noStrike" noProof="0" dirty="0" err="1">
                          <a:solidFill>
                            <a:srgbClr val="000000"/>
                          </a:solidFill>
                          <a:latin typeface="Courier New"/>
                        </a:rPr>
                        <a:t>fdiv.s</a:t>
                      </a:r>
                      <a:r>
                        <a:rPr lang="en-US" sz="1100" b="0" i="0" u="none" strike="noStrike" noProof="0" dirty="0">
                          <a:solidFill>
                            <a:srgbClr val="000000"/>
                          </a:solidFill>
                          <a:latin typeface="Courier New"/>
                        </a:rPr>
                        <a:t> f0,f3,f1</a:t>
                      </a:r>
                      <a:endParaRPr lang="en-US" dirty="0"/>
                    </a:p>
                  </a:txBody>
                  <a:tcPr/>
                </a:tc>
                <a:extLst>
                  <a:ext uri="{0D108BD9-81ED-4DB2-BD59-A6C34878D82A}">
                    <a16:rowId xmlns:a16="http://schemas.microsoft.com/office/drawing/2014/main" val="2602607408"/>
                  </a:ext>
                </a:extLst>
              </a:tr>
              <a:tr h="174966">
                <a:tc>
                  <a:txBody>
                    <a:bodyPr/>
                    <a:lstStyle/>
                    <a:p>
                      <a:pPr lvl="0" algn="ctr">
                        <a:buNone/>
                      </a:pPr>
                      <a:r>
                        <a:rPr lang="en-US" sz="1100" b="0" i="0" u="none" strike="noStrike" noProof="0" dirty="0" err="1">
                          <a:solidFill>
                            <a:srgbClr val="000000"/>
                          </a:solidFill>
                          <a:latin typeface="Courier New"/>
                        </a:rPr>
                        <a:t>fsub.s</a:t>
                      </a:r>
                      <a:r>
                        <a:rPr lang="en-US" sz="1100" b="0" i="0" u="none" strike="noStrike" noProof="0" dirty="0">
                          <a:solidFill>
                            <a:srgbClr val="000000"/>
                          </a:solidFill>
                          <a:latin typeface="Courier New"/>
                        </a:rPr>
                        <a:t> f5,f1,f2</a:t>
                      </a:r>
                      <a:endParaRPr lang="en-US" dirty="0"/>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extLst>
              <p:ext uri="{D42A27DB-BD31-4B8C-83A1-F6EECF244321}">
                <p14:modId xmlns:p14="http://schemas.microsoft.com/office/powerpoint/2010/main" val="1411213342"/>
              </p:ext>
            </p:extLst>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r>
                        <a:rPr lang="en-US" sz="1100" b="0" dirty="0"/>
                        <a:t>90</a:t>
                      </a:r>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extLst>
              <p:ext uri="{D42A27DB-BD31-4B8C-83A1-F6EECF244321}">
                <p14:modId xmlns:p14="http://schemas.microsoft.com/office/powerpoint/2010/main" val="2424170136"/>
              </p:ext>
            </p:extLst>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r>
                        <a:rPr lang="en-US" sz="1100" dirty="0"/>
                        <a:t>FMUL.S</a:t>
                      </a:r>
                    </a:p>
                  </a:txBody>
                  <a:tcPr/>
                </a:tc>
                <a:tc>
                  <a:txBody>
                    <a:bodyPr/>
                    <a:lstStyle/>
                    <a:p>
                      <a:pPr algn="ctr"/>
                      <a:r>
                        <a:rPr lang="en-US" sz="1100" dirty="0"/>
                        <a:t>1.61</a:t>
                      </a:r>
                    </a:p>
                  </a:txBody>
                  <a:tcPr/>
                </a:tc>
                <a:tc>
                  <a:txBody>
                    <a:bodyPr/>
                    <a:lstStyle/>
                    <a:p>
                      <a:pPr algn="ctr"/>
                      <a:r>
                        <a:rPr lang="en-US" sz="1100" dirty="0"/>
                        <a:t>2.2</a:t>
                      </a:r>
                    </a:p>
                  </a:txBody>
                  <a:tcPr/>
                </a:tc>
                <a:extLst>
                  <a:ext uri="{0D108BD9-81ED-4DB2-BD59-A6C34878D82A}">
                    <a16:rowId xmlns:a16="http://schemas.microsoft.com/office/drawing/2014/main" val="3142664889"/>
                  </a:ext>
                </a:extLst>
              </a:tr>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682811586"/>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0.454</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1.61</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extLst>
              <p:ext uri="{D42A27DB-BD31-4B8C-83A1-F6EECF244321}">
                <p14:modId xmlns:p14="http://schemas.microsoft.com/office/powerpoint/2010/main" val="1692231760"/>
              </p:ext>
            </p:extLst>
          </p:nvPr>
        </p:nvGraphicFramePr>
        <p:xfrm>
          <a:off x="5829758" y="2203374"/>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rgbClr val="FF0000"/>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4</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38" name="Rectangle 37">
            <a:extLst>
              <a:ext uri="{FF2B5EF4-FFF2-40B4-BE49-F238E27FC236}">
                <a16:creationId xmlns:a16="http://schemas.microsoft.com/office/drawing/2014/main" id="{82783F3E-5B89-8367-F3AB-453B511CD5DC}"/>
              </a:ext>
            </a:extLst>
          </p:cNvPr>
          <p:cNvSpPr/>
          <p:nvPr/>
        </p:nvSpPr>
        <p:spPr>
          <a:xfrm>
            <a:off x="9486585" y="1019905"/>
            <a:ext cx="1062789" cy="220578"/>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7A60AE2C-5B43-5AFB-6983-E86467D202CB}"/>
              </a:ext>
            </a:extLst>
          </p:cNvPr>
          <p:cNvSpPr/>
          <p:nvPr/>
        </p:nvSpPr>
        <p:spPr>
          <a:xfrm>
            <a:off x="8663212" y="3628570"/>
            <a:ext cx="2331357" cy="23585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7A8C352-D0BB-79E3-7E82-EC5BB88EFB1D}"/>
              </a:ext>
            </a:extLst>
          </p:cNvPr>
          <p:cNvSpPr/>
          <p:nvPr/>
        </p:nvSpPr>
        <p:spPr>
          <a:xfrm>
            <a:off x="9479642" y="128814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1B94687-8B27-A5D1-4782-239912A49D33}"/>
              </a:ext>
            </a:extLst>
          </p:cNvPr>
          <p:cNvSpPr txBox="1"/>
          <p:nvPr/>
        </p:nvSpPr>
        <p:spPr>
          <a:xfrm>
            <a:off x="2436392" y="92616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29" name="TextBox 28">
            <a:extLst>
              <a:ext uri="{FF2B5EF4-FFF2-40B4-BE49-F238E27FC236}">
                <a16:creationId xmlns:a16="http://schemas.microsoft.com/office/drawing/2014/main" id="{08DA9168-16DF-984F-D05A-B855DF289547}"/>
              </a:ext>
            </a:extLst>
          </p:cNvPr>
          <p:cNvSpPr txBox="1"/>
          <p:nvPr/>
        </p:nvSpPr>
        <p:spPr>
          <a:xfrm>
            <a:off x="2877067" y="46712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39" name="Rectangle 38">
            <a:extLst>
              <a:ext uri="{FF2B5EF4-FFF2-40B4-BE49-F238E27FC236}">
                <a16:creationId xmlns:a16="http://schemas.microsoft.com/office/drawing/2014/main" id="{D82C8151-2A22-A0A5-0B57-BB5B12C5B418}"/>
              </a:ext>
            </a:extLst>
          </p:cNvPr>
          <p:cNvSpPr/>
          <p:nvPr/>
        </p:nvSpPr>
        <p:spPr>
          <a:xfrm>
            <a:off x="3841771" y="3621189"/>
            <a:ext cx="458672" cy="248968"/>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6809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6001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We are still in clock cycle 4. The </a:t>
            </a:r>
            <a:r>
              <a:rPr lang="en-US" sz="1100" dirty="0" err="1">
                <a:latin typeface="Courier New"/>
                <a:cs typeface="Courier New"/>
              </a:rPr>
              <a:t>fsub</a:t>
            </a:r>
            <a:r>
              <a:rPr lang="en-US" sz="1100" dirty="0">
                <a:latin typeface="Courier New"/>
                <a:cs typeface="Courier New"/>
              </a:rPr>
              <a:t> </a:t>
            </a:r>
            <a:r>
              <a:rPr lang="en-US" sz="1100" dirty="0"/>
              <a:t>instruction continues down the pipeline. This </a:t>
            </a:r>
            <a:r>
              <a:rPr lang="en-US" sz="1100" dirty="0" err="1"/>
              <a:t>substraction</a:t>
            </a:r>
            <a:r>
              <a:rPr lang="en-US" sz="1100" dirty="0"/>
              <a:t> operation doesn't have all its operands since register F2 is still busy (the </a:t>
            </a:r>
            <a:r>
              <a:rPr lang="en-US" sz="1100" dirty="0" err="1">
                <a:latin typeface="Courier New"/>
                <a:cs typeface="Courier New"/>
              </a:rPr>
              <a:t>flw</a:t>
            </a:r>
            <a:r>
              <a:rPr lang="en-US" sz="1100" dirty="0">
                <a:latin typeface="Courier New"/>
                <a:cs typeface="Courier New"/>
              </a:rPr>
              <a:t> f2</a:t>
            </a:r>
            <a:r>
              <a:rPr lang="en-US" sz="1100" dirty="0"/>
              <a:t> ends this cycle) and, we consider, it wasn't subscribed in time for the earlier Common Data Bus broadcast, so we mark that addition Reservation Station as busy and waiting for register F2 load operation.</a:t>
            </a:r>
            <a:r>
              <a:rPr lang="en-US" sz="1100" dirty="0">
                <a:latin typeface="Aptos"/>
                <a:cs typeface="Courier New"/>
              </a:rPr>
              <a:t> Destination</a:t>
            </a:r>
            <a:r>
              <a:rPr lang="en-US" sz="1100" dirty="0"/>
              <a:t> register F5 is marked as busy. The Load Buffer is empty since the second load (</a:t>
            </a:r>
            <a:r>
              <a:rPr lang="en-US" sz="1100" dirty="0" err="1">
                <a:latin typeface="Courier New"/>
                <a:cs typeface="Courier New"/>
              </a:rPr>
              <a:t>flw</a:t>
            </a:r>
            <a:r>
              <a:rPr lang="en-US" sz="1100" dirty="0">
                <a:latin typeface="Courier New"/>
                <a:cs typeface="Courier New"/>
              </a:rPr>
              <a:t> f2,45(t1)</a:t>
            </a:r>
            <a:r>
              <a:rPr lang="en-US" sz="1100" dirty="0"/>
              <a:t>) ended.</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2607226044"/>
              </p:ext>
            </p:extLst>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r>
                        <a:rPr lang="en-US" sz="1100" b="0" i="0" u="none" strike="noStrike" noProof="0" dirty="0" err="1">
                          <a:solidFill>
                            <a:srgbClr val="000000"/>
                          </a:solidFill>
                          <a:latin typeface="Courier New"/>
                        </a:rPr>
                        <a:t>fadd.s</a:t>
                      </a:r>
                      <a:r>
                        <a:rPr lang="en-US" sz="1100" b="0" i="0" u="none" strike="noStrike" noProof="0" dirty="0">
                          <a:solidFill>
                            <a:srgbClr val="000000"/>
                          </a:solidFill>
                          <a:latin typeface="Courier New"/>
                        </a:rPr>
                        <a:t> f1,f5,f2</a:t>
                      </a:r>
                      <a:endParaRPr lang="en-US" dirty="0"/>
                    </a:p>
                  </a:txBody>
                  <a:tcPr/>
                </a:tc>
                <a:extLst>
                  <a:ext uri="{0D108BD9-81ED-4DB2-BD59-A6C34878D82A}">
                    <a16:rowId xmlns:a16="http://schemas.microsoft.com/office/drawing/2014/main" val="1294863501"/>
                  </a:ext>
                </a:extLst>
              </a:tr>
              <a:tr h="174966">
                <a:tc>
                  <a:txBody>
                    <a:bodyPr/>
                    <a:lstStyle/>
                    <a:p>
                      <a:pPr lvl="0" algn="ctr">
                        <a:buNone/>
                      </a:pPr>
                      <a:r>
                        <a:rPr lang="en-US" sz="1100" b="0" i="0" u="none" strike="noStrike" noProof="0" dirty="0" err="1">
                          <a:solidFill>
                            <a:srgbClr val="000000"/>
                          </a:solidFill>
                          <a:latin typeface="Courier New"/>
                        </a:rPr>
                        <a:t>fdiv.s</a:t>
                      </a:r>
                      <a:r>
                        <a:rPr lang="en-US" sz="1100" b="0" i="0" u="none" strike="noStrike" noProof="0" dirty="0">
                          <a:solidFill>
                            <a:srgbClr val="000000"/>
                          </a:solidFill>
                          <a:latin typeface="Courier New"/>
                        </a:rPr>
                        <a:t> f0,f3,f1</a:t>
                      </a:r>
                      <a:endParaRPr lang="en-US" dirty="0"/>
                    </a:p>
                  </a:txBody>
                  <a:tcPr/>
                </a:tc>
                <a:extLst>
                  <a:ext uri="{0D108BD9-81ED-4DB2-BD59-A6C34878D82A}">
                    <a16:rowId xmlns:a16="http://schemas.microsoft.com/office/drawing/2014/main" val="2602607408"/>
                  </a:ext>
                </a:extLst>
              </a:tr>
              <a:tr h="174966">
                <a:tc>
                  <a:txBody>
                    <a:bodyPr/>
                    <a:lstStyle/>
                    <a:p>
                      <a:pPr lvl="0" algn="ctr">
                        <a:buNone/>
                      </a:pPr>
                      <a:r>
                        <a:rPr lang="en-US" sz="1100" b="0" i="0" u="none" strike="noStrike" noProof="0" dirty="0" err="1">
                          <a:solidFill>
                            <a:srgbClr val="000000"/>
                          </a:solidFill>
                          <a:latin typeface="Courier New"/>
                        </a:rPr>
                        <a:t>fsub.s</a:t>
                      </a:r>
                      <a:r>
                        <a:rPr lang="en-US" sz="1100" b="0" i="0" u="none" strike="noStrike" noProof="0" dirty="0">
                          <a:solidFill>
                            <a:srgbClr val="000000"/>
                          </a:solidFill>
                          <a:latin typeface="Courier New"/>
                        </a:rPr>
                        <a:t> f5,f1,f2</a:t>
                      </a:r>
                      <a:endParaRPr lang="en-US" dirty="0"/>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extLst>
              <p:ext uri="{D42A27DB-BD31-4B8C-83A1-F6EECF244321}">
                <p14:modId xmlns:p14="http://schemas.microsoft.com/office/powerpoint/2010/main" val="3287381971"/>
              </p:ext>
            </p:extLst>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extLst>
              <p:ext uri="{D42A27DB-BD31-4B8C-83A1-F6EECF244321}">
                <p14:modId xmlns:p14="http://schemas.microsoft.com/office/powerpoint/2010/main" val="948276988"/>
              </p:ext>
            </p:extLst>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r>
                        <a:rPr lang="en-US" sz="1100" dirty="0"/>
                        <a:t>FSUB.S</a:t>
                      </a:r>
                    </a:p>
                  </a:txBody>
                  <a:tcPr/>
                </a:tc>
                <a:tc>
                  <a:txBody>
                    <a:bodyPr/>
                    <a:lstStyle/>
                    <a:p>
                      <a:pPr algn="ctr"/>
                      <a:r>
                        <a:rPr lang="en-US" sz="1100" dirty="0"/>
                        <a:t>0.454</a:t>
                      </a:r>
                    </a:p>
                  </a:txBody>
                  <a:tcPr/>
                </a:tc>
                <a:tc>
                  <a:txBody>
                    <a:bodyPr/>
                    <a:lstStyle/>
                    <a:p>
                      <a:pPr algn="ctr"/>
                      <a:r>
                        <a:rPr lang="en-US" sz="1100" dirty="0"/>
                        <a:t>FLW F2</a:t>
                      </a:r>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extLst>
              <p:ext uri="{D42A27DB-BD31-4B8C-83A1-F6EECF244321}">
                <p14:modId xmlns:p14="http://schemas.microsoft.com/office/powerpoint/2010/main" val="3459349331"/>
              </p:ext>
            </p:extLst>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r>
                        <a:rPr lang="en-US" sz="1100" dirty="0"/>
                        <a:t>FMUL.S</a:t>
                      </a:r>
                    </a:p>
                  </a:txBody>
                  <a:tcPr/>
                </a:tc>
                <a:tc>
                  <a:txBody>
                    <a:bodyPr/>
                    <a:lstStyle/>
                    <a:p>
                      <a:pPr algn="ctr"/>
                      <a:r>
                        <a:rPr lang="en-US" sz="1100" dirty="0"/>
                        <a:t>1.61</a:t>
                      </a:r>
                    </a:p>
                  </a:txBody>
                  <a:tcPr/>
                </a:tc>
                <a:tc>
                  <a:txBody>
                    <a:bodyPr/>
                    <a:lstStyle/>
                    <a:p>
                      <a:pPr algn="ctr"/>
                      <a:r>
                        <a:rPr lang="en-US" sz="1100" dirty="0"/>
                        <a:t>2.2</a:t>
                      </a:r>
                    </a:p>
                  </a:txBody>
                  <a:tcPr/>
                </a:tc>
                <a:extLst>
                  <a:ext uri="{0D108BD9-81ED-4DB2-BD59-A6C34878D82A}">
                    <a16:rowId xmlns:a16="http://schemas.microsoft.com/office/drawing/2014/main" val="3142664889"/>
                  </a:ext>
                </a:extLst>
              </a:tr>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extLst>
              <p:ext uri="{D42A27DB-BD31-4B8C-83A1-F6EECF244321}">
                <p14:modId xmlns:p14="http://schemas.microsoft.com/office/powerpoint/2010/main" val="3506247310"/>
              </p:ext>
            </p:extLst>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0.454</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1.61</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extLst>
              <p:ext uri="{D42A27DB-BD31-4B8C-83A1-F6EECF244321}">
                <p14:modId xmlns:p14="http://schemas.microsoft.com/office/powerpoint/2010/main" val="2249474655"/>
              </p:ext>
            </p:extLst>
          </p:nvPr>
        </p:nvGraphicFramePr>
        <p:xfrm>
          <a:off x="5793036" y="2194194"/>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4</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38" name="Rectangle 37">
            <a:extLst>
              <a:ext uri="{FF2B5EF4-FFF2-40B4-BE49-F238E27FC236}">
                <a16:creationId xmlns:a16="http://schemas.microsoft.com/office/drawing/2014/main" id="{82783F3E-5B89-8367-F3AB-453B511CD5DC}"/>
              </a:ext>
            </a:extLst>
          </p:cNvPr>
          <p:cNvSpPr/>
          <p:nvPr/>
        </p:nvSpPr>
        <p:spPr>
          <a:xfrm>
            <a:off x="9495765" y="1029086"/>
            <a:ext cx="1062789" cy="220578"/>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7A60AE2C-5B43-5AFB-6983-E86467D202CB}"/>
              </a:ext>
            </a:extLst>
          </p:cNvPr>
          <p:cNvSpPr/>
          <p:nvPr/>
        </p:nvSpPr>
        <p:spPr>
          <a:xfrm>
            <a:off x="8663213" y="3628570"/>
            <a:ext cx="2331357" cy="23585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7A8C352-D0BB-79E3-7E82-EC5BB88EFB1D}"/>
              </a:ext>
            </a:extLst>
          </p:cNvPr>
          <p:cNvSpPr/>
          <p:nvPr/>
        </p:nvSpPr>
        <p:spPr>
          <a:xfrm>
            <a:off x="9479642" y="128814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1B94687-8B27-A5D1-4782-239912A49D33}"/>
              </a:ext>
            </a:extLst>
          </p:cNvPr>
          <p:cNvSpPr txBox="1"/>
          <p:nvPr/>
        </p:nvSpPr>
        <p:spPr>
          <a:xfrm>
            <a:off x="2436392" y="92616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29" name="TextBox 28">
            <a:extLst>
              <a:ext uri="{FF2B5EF4-FFF2-40B4-BE49-F238E27FC236}">
                <a16:creationId xmlns:a16="http://schemas.microsoft.com/office/drawing/2014/main" id="{08DA9168-16DF-984F-D05A-B855DF289547}"/>
              </a:ext>
            </a:extLst>
          </p:cNvPr>
          <p:cNvSpPr txBox="1"/>
          <p:nvPr/>
        </p:nvSpPr>
        <p:spPr>
          <a:xfrm>
            <a:off x="2877067" y="46712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1" name="TextBox 40">
            <a:extLst>
              <a:ext uri="{FF2B5EF4-FFF2-40B4-BE49-F238E27FC236}">
                <a16:creationId xmlns:a16="http://schemas.microsoft.com/office/drawing/2014/main" id="{01F30C72-071B-C8D5-8D94-934EA73E1C8D}"/>
              </a:ext>
            </a:extLst>
          </p:cNvPr>
          <p:cNvSpPr txBox="1"/>
          <p:nvPr/>
        </p:nvSpPr>
        <p:spPr>
          <a:xfrm>
            <a:off x="2877066" y="6140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2" name="Rectangle 41">
            <a:extLst>
              <a:ext uri="{FF2B5EF4-FFF2-40B4-BE49-F238E27FC236}">
                <a16:creationId xmlns:a16="http://schemas.microsoft.com/office/drawing/2014/main" id="{054E94C9-4A76-2E97-8D70-A860EAAEF47B}"/>
              </a:ext>
            </a:extLst>
          </p:cNvPr>
          <p:cNvSpPr/>
          <p:nvPr/>
        </p:nvSpPr>
        <p:spPr>
          <a:xfrm>
            <a:off x="5481204" y="3368386"/>
            <a:ext cx="2147454" cy="225136"/>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E80FB9CA-DBC5-9B4D-58A2-7DB6479768BD}"/>
              </a:ext>
            </a:extLst>
          </p:cNvPr>
          <p:cNvSpPr/>
          <p:nvPr/>
        </p:nvSpPr>
        <p:spPr>
          <a:xfrm>
            <a:off x="9488822" y="180226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3371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 name="Table 107">
            <a:extLst>
              <a:ext uri="{FF2B5EF4-FFF2-40B4-BE49-F238E27FC236}">
                <a16:creationId xmlns:a16="http://schemas.microsoft.com/office/drawing/2014/main" id="{C7C94626-E768-68B0-C3C0-F0A5DFEAE580}"/>
              </a:ext>
            </a:extLst>
          </p:cNvPr>
          <p:cNvGraphicFramePr>
            <a:graphicFrameLocks noGrp="1"/>
          </p:cNvGraphicFramePr>
          <p:nvPr/>
        </p:nvGraphicFramePr>
        <p:xfrm>
          <a:off x="6472409" y="2533879"/>
          <a:ext cx="4087912" cy="259080"/>
        </p:xfrm>
        <a:graphic>
          <a:graphicData uri="http://schemas.openxmlformats.org/drawingml/2006/table">
            <a:tbl>
              <a:tblPr firstRow="1" bandRow="1">
                <a:tableStyleId>{5940675A-B579-460E-94D1-54222C63F5DA}</a:tableStyleId>
              </a:tblPr>
              <a:tblGrid>
                <a:gridCol w="4087912">
                  <a:extLst>
                    <a:ext uri="{9D8B030D-6E8A-4147-A177-3AD203B41FA5}">
                      <a16:colId xmlns:a16="http://schemas.microsoft.com/office/drawing/2014/main" val="1958482428"/>
                    </a:ext>
                  </a:extLst>
                </a:gridCol>
              </a:tblGrid>
              <a:tr h="200698">
                <a:tc>
                  <a:txBody>
                    <a:bodyPr/>
                    <a:lstStyle/>
                    <a:p>
                      <a:pPr algn="ctr"/>
                      <a:r>
                        <a:rPr lang="en-US" sz="1100" dirty="0"/>
                        <a:t>Operands Bus           </a:t>
                      </a:r>
                    </a:p>
                  </a:txBody>
                  <a:tcPr anchor="ctr"/>
                </a:tc>
                <a:extLst>
                  <a:ext uri="{0D108BD9-81ED-4DB2-BD59-A6C34878D82A}">
                    <a16:rowId xmlns:a16="http://schemas.microsoft.com/office/drawing/2014/main" val="3928487381"/>
                  </a:ext>
                </a:extLst>
              </a:tr>
            </a:tbl>
          </a:graphicData>
        </a:graphic>
      </p:graphicFrame>
      <p:sp>
        <p:nvSpPr>
          <p:cNvPr id="4" name="TextBox 3">
            <a:extLst>
              <a:ext uri="{FF2B5EF4-FFF2-40B4-BE49-F238E27FC236}">
                <a16:creationId xmlns:a16="http://schemas.microsoft.com/office/drawing/2014/main" id="{032A06AD-A3EC-C6FD-A3FE-AE0739EBE576}"/>
              </a:ext>
            </a:extLst>
          </p:cNvPr>
          <p:cNvSpPr txBox="1"/>
          <p:nvPr/>
        </p:nvSpPr>
        <p:spPr>
          <a:xfrm>
            <a:off x="397286" y="5584520"/>
            <a:ext cx="11391439"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We in clock cycle 5. Register F2 is no longer busy, so its value is sent to the adding  Reservation Station waiting for it.</a:t>
            </a:r>
          </a:p>
        </p:txBody>
      </p:sp>
      <p:graphicFrame>
        <p:nvGraphicFramePr>
          <p:cNvPr id="6" name="Table 5">
            <a:extLst>
              <a:ext uri="{FF2B5EF4-FFF2-40B4-BE49-F238E27FC236}">
                <a16:creationId xmlns:a16="http://schemas.microsoft.com/office/drawing/2014/main" id="{CC729F56-EFE2-8812-01B1-3B641021CA8E}"/>
              </a:ext>
            </a:extLst>
          </p:cNvPr>
          <p:cNvGraphicFramePr>
            <a:graphicFrameLocks noGrp="1"/>
          </p:cNvGraphicFramePr>
          <p:nvPr>
            <p:extLst>
              <p:ext uri="{D42A27DB-BD31-4B8C-83A1-F6EECF244321}">
                <p14:modId xmlns:p14="http://schemas.microsoft.com/office/powerpoint/2010/main" val="3457302331"/>
              </p:ext>
            </p:extLst>
          </p:nvPr>
        </p:nvGraphicFramePr>
        <p:xfrm>
          <a:off x="5142307" y="474496"/>
          <a:ext cx="1912193" cy="1554480"/>
        </p:xfrm>
        <a:graphic>
          <a:graphicData uri="http://schemas.openxmlformats.org/drawingml/2006/table">
            <a:tbl>
              <a:tblPr firstRow="1" bandRow="1">
                <a:tableStyleId>{5940675A-B579-460E-94D1-54222C63F5DA}</a:tableStyleId>
              </a:tblPr>
              <a:tblGrid>
                <a:gridCol w="1912193">
                  <a:extLst>
                    <a:ext uri="{9D8B030D-6E8A-4147-A177-3AD203B41FA5}">
                      <a16:colId xmlns:a16="http://schemas.microsoft.com/office/drawing/2014/main" val="4214905165"/>
                    </a:ext>
                  </a:extLst>
                </a:gridCol>
              </a:tblGrid>
              <a:tr h="174966">
                <a:tc>
                  <a:txBody>
                    <a:bodyPr/>
                    <a:lstStyle/>
                    <a:p>
                      <a:pPr lvl="0" algn="ctr">
                        <a:buNone/>
                      </a:pPr>
                      <a:endParaRPr lang="en-US" sz="1100" b="0" i="0" u="none" strike="noStrike" noProof="0" dirty="0">
                        <a:latin typeface="Courier New"/>
                      </a:endParaRPr>
                    </a:p>
                  </a:txBody>
                  <a:tcPr/>
                </a:tc>
                <a:extLst>
                  <a:ext uri="{0D108BD9-81ED-4DB2-BD59-A6C34878D82A}">
                    <a16:rowId xmlns:a16="http://schemas.microsoft.com/office/drawing/2014/main" val="3837463807"/>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3958880234"/>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321956166"/>
                  </a:ext>
                </a:extLst>
              </a:tr>
              <a:tr h="174966">
                <a:tc>
                  <a:txBody>
                    <a:bodyPr/>
                    <a:lstStyle/>
                    <a:p>
                      <a:pPr lvl="0" algn="ctr">
                        <a:buNone/>
                      </a:pPr>
                      <a:endParaRPr lang="en-US" sz="1100" b="0" i="0" u="none" strike="noStrike" noProof="0" dirty="0">
                        <a:solidFill>
                          <a:srgbClr val="000000"/>
                        </a:solidFill>
                        <a:latin typeface="Courier New"/>
                      </a:endParaRPr>
                    </a:p>
                  </a:txBody>
                  <a:tcPr/>
                </a:tc>
                <a:extLst>
                  <a:ext uri="{0D108BD9-81ED-4DB2-BD59-A6C34878D82A}">
                    <a16:rowId xmlns:a16="http://schemas.microsoft.com/office/drawing/2014/main" val="1294863501"/>
                  </a:ext>
                </a:extLst>
              </a:tr>
              <a:tr h="174966">
                <a:tc>
                  <a:txBody>
                    <a:bodyPr/>
                    <a:lstStyle/>
                    <a:p>
                      <a:pPr lvl="0" algn="ctr">
                        <a:buNone/>
                      </a:pPr>
                      <a:r>
                        <a:rPr lang="en-US" sz="1100" b="0" i="0" u="none" strike="noStrike" noProof="0" dirty="0" err="1">
                          <a:solidFill>
                            <a:srgbClr val="000000"/>
                          </a:solidFill>
                          <a:latin typeface="Courier New"/>
                        </a:rPr>
                        <a:t>fadd.s</a:t>
                      </a:r>
                      <a:r>
                        <a:rPr lang="en-US" sz="1100" b="0" i="0" u="none" strike="noStrike" noProof="0" dirty="0">
                          <a:solidFill>
                            <a:srgbClr val="000000"/>
                          </a:solidFill>
                          <a:latin typeface="Courier New"/>
                        </a:rPr>
                        <a:t> f1,f5,f2</a:t>
                      </a:r>
                      <a:endParaRPr lang="en-US" dirty="0"/>
                    </a:p>
                  </a:txBody>
                  <a:tcPr/>
                </a:tc>
                <a:extLst>
                  <a:ext uri="{0D108BD9-81ED-4DB2-BD59-A6C34878D82A}">
                    <a16:rowId xmlns:a16="http://schemas.microsoft.com/office/drawing/2014/main" val="2602607408"/>
                  </a:ext>
                </a:extLst>
              </a:tr>
              <a:tr h="174966">
                <a:tc>
                  <a:txBody>
                    <a:bodyPr/>
                    <a:lstStyle/>
                    <a:p>
                      <a:pPr lvl="0" algn="ctr">
                        <a:buNone/>
                      </a:pPr>
                      <a:r>
                        <a:rPr lang="en-US" sz="1100" b="0" i="0" u="none" strike="noStrike" noProof="0" dirty="0" err="1">
                          <a:solidFill>
                            <a:srgbClr val="000000"/>
                          </a:solidFill>
                          <a:latin typeface="Courier New"/>
                        </a:rPr>
                        <a:t>fdiv.s</a:t>
                      </a:r>
                      <a:r>
                        <a:rPr lang="en-US" sz="1100" b="0" i="0" u="none" strike="noStrike" noProof="0" dirty="0">
                          <a:solidFill>
                            <a:srgbClr val="000000"/>
                          </a:solidFill>
                          <a:latin typeface="Courier New"/>
                        </a:rPr>
                        <a:t> f0,f3,f1</a:t>
                      </a:r>
                      <a:endParaRPr lang="en-US" dirty="0"/>
                    </a:p>
                  </a:txBody>
                  <a:tcPr/>
                </a:tc>
                <a:extLst>
                  <a:ext uri="{0D108BD9-81ED-4DB2-BD59-A6C34878D82A}">
                    <a16:rowId xmlns:a16="http://schemas.microsoft.com/office/drawing/2014/main" val="3959573496"/>
                  </a:ext>
                </a:extLst>
              </a:tr>
            </a:tbl>
          </a:graphicData>
        </a:graphic>
      </p:graphicFrame>
      <p:graphicFrame>
        <p:nvGraphicFramePr>
          <p:cNvPr id="8" name="Table 7">
            <a:extLst>
              <a:ext uri="{FF2B5EF4-FFF2-40B4-BE49-F238E27FC236}">
                <a16:creationId xmlns:a16="http://schemas.microsoft.com/office/drawing/2014/main" id="{E7D52DE1-8CA2-EADD-2883-8C6406631686}"/>
              </a:ext>
            </a:extLst>
          </p:cNvPr>
          <p:cNvGraphicFramePr>
            <a:graphicFrameLocks noGrp="1"/>
          </p:cNvGraphicFramePr>
          <p:nvPr/>
        </p:nvGraphicFramePr>
        <p:xfrm>
          <a:off x="1808602" y="2836843"/>
          <a:ext cx="1511271" cy="1297004"/>
        </p:xfrm>
        <a:graphic>
          <a:graphicData uri="http://schemas.openxmlformats.org/drawingml/2006/table">
            <a:tbl>
              <a:tblPr firstRow="1" bandRow="1">
                <a:tableStyleId>{5940675A-B579-460E-94D1-54222C63F5DA}</a:tableStyleId>
              </a:tblPr>
              <a:tblGrid>
                <a:gridCol w="822157">
                  <a:extLst>
                    <a:ext uri="{9D8B030D-6E8A-4147-A177-3AD203B41FA5}">
                      <a16:colId xmlns:a16="http://schemas.microsoft.com/office/drawing/2014/main" val="1745361543"/>
                    </a:ext>
                  </a:extLst>
                </a:gridCol>
                <a:gridCol w="689114">
                  <a:extLst>
                    <a:ext uri="{9D8B030D-6E8A-4147-A177-3AD203B41FA5}">
                      <a16:colId xmlns:a16="http://schemas.microsoft.com/office/drawing/2014/main" val="111818996"/>
                    </a:ext>
                  </a:extLst>
                </a:gridCol>
              </a:tblGrid>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698010634"/>
                  </a:ext>
                </a:extLst>
              </a:tr>
              <a:tr h="260684">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37794825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2549119839"/>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1989902640"/>
                  </a:ext>
                </a:extLst>
              </a:tr>
              <a:tr h="151771">
                <a:tc>
                  <a:txBody>
                    <a:bodyPr/>
                    <a:lstStyle/>
                    <a:p>
                      <a:endParaRPr lang="en-US" sz="1100" b="0" dirty="0" err="1"/>
                    </a:p>
                  </a:txBody>
                  <a:tcPr/>
                </a:tc>
                <a:tc>
                  <a:txBody>
                    <a:bodyPr/>
                    <a:lstStyle/>
                    <a:p>
                      <a:endParaRPr lang="en-US" sz="1100" b="0" dirty="0"/>
                    </a:p>
                  </a:txBody>
                  <a:tcPr/>
                </a:tc>
                <a:extLst>
                  <a:ext uri="{0D108BD9-81ED-4DB2-BD59-A6C34878D82A}">
                    <a16:rowId xmlns:a16="http://schemas.microsoft.com/office/drawing/2014/main" val="834683615"/>
                  </a:ext>
                </a:extLst>
              </a:tr>
            </a:tbl>
          </a:graphicData>
        </a:graphic>
      </p:graphicFrame>
      <p:graphicFrame>
        <p:nvGraphicFramePr>
          <p:cNvPr id="9" name="Table 8">
            <a:extLst>
              <a:ext uri="{FF2B5EF4-FFF2-40B4-BE49-F238E27FC236}">
                <a16:creationId xmlns:a16="http://schemas.microsoft.com/office/drawing/2014/main" id="{DDAA357D-ADC7-536C-F5D5-6765A9443157}"/>
              </a:ext>
            </a:extLst>
          </p:cNvPr>
          <p:cNvGraphicFramePr>
            <a:graphicFrameLocks noGrp="1"/>
          </p:cNvGraphicFramePr>
          <p:nvPr/>
        </p:nvGraphicFramePr>
        <p:xfrm>
          <a:off x="3847825" y="2833942"/>
          <a:ext cx="458371" cy="1295400"/>
        </p:xfrm>
        <a:graphic>
          <a:graphicData uri="http://schemas.openxmlformats.org/drawingml/2006/table">
            <a:tbl>
              <a:tblPr firstRow="1" bandRow="1">
                <a:tableStyleId>{5940675A-B579-460E-94D1-54222C63F5DA}</a:tableStyleId>
              </a:tblPr>
              <a:tblGrid>
                <a:gridCol w="458371">
                  <a:extLst>
                    <a:ext uri="{9D8B030D-6E8A-4147-A177-3AD203B41FA5}">
                      <a16:colId xmlns:a16="http://schemas.microsoft.com/office/drawing/2014/main" val="1142258662"/>
                    </a:ext>
                  </a:extLst>
                </a:gridCol>
              </a:tblGrid>
              <a:tr h="124309">
                <a:tc>
                  <a:txBody>
                    <a:bodyPr/>
                    <a:lstStyle/>
                    <a:p>
                      <a:endParaRPr lang="en-US" sz="1100" b="0" dirty="0"/>
                    </a:p>
                  </a:txBody>
                  <a:tcPr/>
                </a:tc>
                <a:extLst>
                  <a:ext uri="{0D108BD9-81ED-4DB2-BD59-A6C34878D82A}">
                    <a16:rowId xmlns:a16="http://schemas.microsoft.com/office/drawing/2014/main" val="3875140244"/>
                  </a:ext>
                </a:extLst>
              </a:tr>
              <a:tr h="124309">
                <a:tc>
                  <a:txBody>
                    <a:bodyPr/>
                    <a:lstStyle/>
                    <a:p>
                      <a:endParaRPr lang="en-US" sz="1100" b="0" dirty="0"/>
                    </a:p>
                  </a:txBody>
                  <a:tcPr/>
                </a:tc>
                <a:extLst>
                  <a:ext uri="{0D108BD9-81ED-4DB2-BD59-A6C34878D82A}">
                    <a16:rowId xmlns:a16="http://schemas.microsoft.com/office/drawing/2014/main" val="2345669140"/>
                  </a:ext>
                </a:extLst>
              </a:tr>
              <a:tr h="124309">
                <a:tc>
                  <a:txBody>
                    <a:bodyPr/>
                    <a:lstStyle/>
                    <a:p>
                      <a:endParaRPr lang="en-US" sz="1100" b="0" dirty="0"/>
                    </a:p>
                  </a:txBody>
                  <a:tcPr/>
                </a:tc>
                <a:extLst>
                  <a:ext uri="{0D108BD9-81ED-4DB2-BD59-A6C34878D82A}">
                    <a16:rowId xmlns:a16="http://schemas.microsoft.com/office/drawing/2014/main" val="2516193733"/>
                  </a:ext>
                </a:extLst>
              </a:tr>
              <a:tr h="124309">
                <a:tc>
                  <a:txBody>
                    <a:bodyPr/>
                    <a:lstStyle/>
                    <a:p>
                      <a:pPr algn="ctr"/>
                      <a:endParaRPr lang="en-US" sz="1100" b="0" dirty="0"/>
                    </a:p>
                  </a:txBody>
                  <a:tcPr/>
                </a:tc>
                <a:extLst>
                  <a:ext uri="{0D108BD9-81ED-4DB2-BD59-A6C34878D82A}">
                    <a16:rowId xmlns:a16="http://schemas.microsoft.com/office/drawing/2014/main" val="1743698386"/>
                  </a:ext>
                </a:extLst>
              </a:tr>
              <a:tr h="124309">
                <a:tc>
                  <a:txBody>
                    <a:bodyPr/>
                    <a:lstStyle/>
                    <a:p>
                      <a:pPr algn="ctr"/>
                      <a:endParaRPr lang="en-US" sz="1100" b="0" dirty="0"/>
                    </a:p>
                  </a:txBody>
                  <a:tcPr/>
                </a:tc>
                <a:extLst>
                  <a:ext uri="{0D108BD9-81ED-4DB2-BD59-A6C34878D82A}">
                    <a16:rowId xmlns:a16="http://schemas.microsoft.com/office/drawing/2014/main" val="833418790"/>
                  </a:ext>
                </a:extLst>
              </a:tr>
            </a:tbl>
          </a:graphicData>
        </a:graphic>
      </p:graphicFrame>
      <p:graphicFrame>
        <p:nvGraphicFramePr>
          <p:cNvPr id="10" name="Table 9">
            <a:extLst>
              <a:ext uri="{FF2B5EF4-FFF2-40B4-BE49-F238E27FC236}">
                <a16:creationId xmlns:a16="http://schemas.microsoft.com/office/drawing/2014/main" id="{F351D56D-D400-11A9-3A79-A76F275FC9E8}"/>
              </a:ext>
            </a:extLst>
          </p:cNvPr>
          <p:cNvGraphicFramePr>
            <a:graphicFrameLocks noGrp="1"/>
          </p:cNvGraphicFramePr>
          <p:nvPr>
            <p:extLst>
              <p:ext uri="{D42A27DB-BD31-4B8C-83A1-F6EECF244321}">
                <p14:modId xmlns:p14="http://schemas.microsoft.com/office/powerpoint/2010/main" val="173179724"/>
              </p:ext>
            </p:extLst>
          </p:nvPr>
        </p:nvGraphicFramePr>
        <p:xfrm>
          <a:off x="5481993" y="3348063"/>
          <a:ext cx="2162727" cy="777240"/>
        </p:xfrm>
        <a:graphic>
          <a:graphicData uri="http://schemas.openxmlformats.org/drawingml/2006/table">
            <a:tbl>
              <a:tblPr firstRow="1" bandRow="1">
                <a:tableStyleId>{5940675A-B579-460E-94D1-54222C63F5DA}</a:tableStyleId>
              </a:tblPr>
              <a:tblGrid>
                <a:gridCol w="720909">
                  <a:extLst>
                    <a:ext uri="{9D8B030D-6E8A-4147-A177-3AD203B41FA5}">
                      <a16:colId xmlns:a16="http://schemas.microsoft.com/office/drawing/2014/main" val="448276559"/>
                    </a:ext>
                  </a:extLst>
                </a:gridCol>
                <a:gridCol w="720909">
                  <a:extLst>
                    <a:ext uri="{9D8B030D-6E8A-4147-A177-3AD203B41FA5}">
                      <a16:colId xmlns:a16="http://schemas.microsoft.com/office/drawing/2014/main" val="1507268759"/>
                    </a:ext>
                  </a:extLst>
                </a:gridCol>
                <a:gridCol w="720909">
                  <a:extLst>
                    <a:ext uri="{9D8B030D-6E8A-4147-A177-3AD203B41FA5}">
                      <a16:colId xmlns:a16="http://schemas.microsoft.com/office/drawing/2014/main" val="3602963303"/>
                    </a:ext>
                  </a:extLst>
                </a:gridCol>
              </a:tblGrid>
              <a:tr h="154148">
                <a:tc>
                  <a:txBody>
                    <a:bodyPr/>
                    <a:lstStyle/>
                    <a:p>
                      <a:r>
                        <a:rPr lang="en-US" sz="1100" dirty="0"/>
                        <a:t>FSUB.S</a:t>
                      </a:r>
                    </a:p>
                  </a:txBody>
                  <a:tcPr/>
                </a:tc>
                <a:tc>
                  <a:txBody>
                    <a:bodyPr/>
                    <a:lstStyle/>
                    <a:p>
                      <a:pPr algn="ctr"/>
                      <a:r>
                        <a:rPr lang="en-US" sz="1100" dirty="0"/>
                        <a:t>0.454</a:t>
                      </a:r>
                    </a:p>
                  </a:txBody>
                  <a:tcPr/>
                </a:tc>
                <a:tc>
                  <a:txBody>
                    <a:bodyPr/>
                    <a:lstStyle/>
                    <a:p>
                      <a:pPr algn="ctr"/>
                      <a:r>
                        <a:rPr lang="en-US" sz="1100" dirty="0"/>
                        <a:t>1.61</a:t>
                      </a:r>
                    </a:p>
                  </a:txBody>
                  <a:tcPr/>
                </a:tc>
                <a:extLst>
                  <a:ext uri="{0D108BD9-81ED-4DB2-BD59-A6C34878D82A}">
                    <a16:rowId xmlns:a16="http://schemas.microsoft.com/office/drawing/2014/main" val="3373234770"/>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2582958588"/>
                  </a:ext>
                </a:extLst>
              </a:tr>
              <a:tr h="154148">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276576882"/>
                  </a:ext>
                </a:extLst>
              </a:tr>
            </a:tbl>
          </a:graphicData>
        </a:graphic>
      </p:graphicFrame>
      <p:graphicFrame>
        <p:nvGraphicFramePr>
          <p:cNvPr id="11" name="Table 10">
            <a:extLst>
              <a:ext uri="{FF2B5EF4-FFF2-40B4-BE49-F238E27FC236}">
                <a16:creationId xmlns:a16="http://schemas.microsoft.com/office/drawing/2014/main" id="{9242D8D2-0F55-F557-2CC0-37811A2CF5CB}"/>
              </a:ext>
            </a:extLst>
          </p:cNvPr>
          <p:cNvGraphicFramePr>
            <a:graphicFrameLocks noGrp="1"/>
          </p:cNvGraphicFramePr>
          <p:nvPr/>
        </p:nvGraphicFramePr>
        <p:xfrm>
          <a:off x="8657422" y="3617204"/>
          <a:ext cx="2349918" cy="518160"/>
        </p:xfrm>
        <a:graphic>
          <a:graphicData uri="http://schemas.openxmlformats.org/drawingml/2006/table">
            <a:tbl>
              <a:tblPr firstRow="1" bandRow="1">
                <a:tableStyleId>{5940675A-B579-460E-94D1-54222C63F5DA}</a:tableStyleId>
              </a:tblPr>
              <a:tblGrid>
                <a:gridCol w="783306">
                  <a:extLst>
                    <a:ext uri="{9D8B030D-6E8A-4147-A177-3AD203B41FA5}">
                      <a16:colId xmlns:a16="http://schemas.microsoft.com/office/drawing/2014/main" val="3712067003"/>
                    </a:ext>
                  </a:extLst>
                </a:gridCol>
                <a:gridCol w="783306">
                  <a:extLst>
                    <a:ext uri="{9D8B030D-6E8A-4147-A177-3AD203B41FA5}">
                      <a16:colId xmlns:a16="http://schemas.microsoft.com/office/drawing/2014/main" val="2507670143"/>
                    </a:ext>
                  </a:extLst>
                </a:gridCol>
                <a:gridCol w="783306">
                  <a:extLst>
                    <a:ext uri="{9D8B030D-6E8A-4147-A177-3AD203B41FA5}">
                      <a16:colId xmlns:a16="http://schemas.microsoft.com/office/drawing/2014/main" val="2584014067"/>
                    </a:ext>
                  </a:extLst>
                </a:gridCol>
              </a:tblGrid>
              <a:tr h="0">
                <a:tc>
                  <a:txBody>
                    <a:bodyPr/>
                    <a:lstStyle/>
                    <a:p>
                      <a:pPr algn="ctr"/>
                      <a:r>
                        <a:rPr lang="en-US" sz="1100" dirty="0"/>
                        <a:t>FMUL.S</a:t>
                      </a:r>
                    </a:p>
                  </a:txBody>
                  <a:tcPr/>
                </a:tc>
                <a:tc>
                  <a:txBody>
                    <a:bodyPr/>
                    <a:lstStyle/>
                    <a:p>
                      <a:pPr algn="ctr"/>
                      <a:r>
                        <a:rPr lang="en-US" sz="1100" dirty="0"/>
                        <a:t>1.61</a:t>
                      </a:r>
                    </a:p>
                  </a:txBody>
                  <a:tcPr/>
                </a:tc>
                <a:tc>
                  <a:txBody>
                    <a:bodyPr/>
                    <a:lstStyle/>
                    <a:p>
                      <a:pPr algn="ctr"/>
                      <a:r>
                        <a:rPr lang="en-US" sz="1100" dirty="0"/>
                        <a:t>2.2</a:t>
                      </a:r>
                    </a:p>
                  </a:txBody>
                  <a:tcPr/>
                </a:tc>
                <a:extLst>
                  <a:ext uri="{0D108BD9-81ED-4DB2-BD59-A6C34878D82A}">
                    <a16:rowId xmlns:a16="http://schemas.microsoft.com/office/drawing/2014/main" val="3142664889"/>
                  </a:ext>
                </a:extLst>
              </a:tr>
              <a:tr h="0">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1917240934"/>
                  </a:ext>
                </a:extLst>
              </a:tr>
            </a:tbl>
          </a:graphicData>
        </a:graphic>
      </p:graphicFrame>
      <p:sp>
        <p:nvSpPr>
          <p:cNvPr id="12" name="TextBox 11">
            <a:extLst>
              <a:ext uri="{FF2B5EF4-FFF2-40B4-BE49-F238E27FC236}">
                <a16:creationId xmlns:a16="http://schemas.microsoft.com/office/drawing/2014/main" id="{D911706E-6D2C-EF51-33DF-4FB2A1FBC170}"/>
              </a:ext>
            </a:extLst>
          </p:cNvPr>
          <p:cNvSpPr txBox="1"/>
          <p:nvPr/>
        </p:nvSpPr>
        <p:spPr>
          <a:xfrm>
            <a:off x="3592198" y="561352"/>
            <a:ext cx="1246742"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Instruction Unit</a:t>
            </a:r>
          </a:p>
        </p:txBody>
      </p:sp>
      <p:sp>
        <p:nvSpPr>
          <p:cNvPr id="15" name="TextBox 14">
            <a:extLst>
              <a:ext uri="{FF2B5EF4-FFF2-40B4-BE49-F238E27FC236}">
                <a16:creationId xmlns:a16="http://schemas.microsoft.com/office/drawing/2014/main" id="{D174296F-730A-B583-F968-AE33A9FB8F57}"/>
              </a:ext>
            </a:extLst>
          </p:cNvPr>
          <p:cNvSpPr txBox="1"/>
          <p:nvPr/>
        </p:nvSpPr>
        <p:spPr>
          <a:xfrm>
            <a:off x="2793474"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Memory Unit</a:t>
            </a:r>
          </a:p>
        </p:txBody>
      </p:sp>
      <p:sp>
        <p:nvSpPr>
          <p:cNvPr id="16" name="Arrow: Right 15">
            <a:extLst>
              <a:ext uri="{FF2B5EF4-FFF2-40B4-BE49-F238E27FC236}">
                <a16:creationId xmlns:a16="http://schemas.microsoft.com/office/drawing/2014/main" id="{BF7377CE-705F-13B3-B849-BBE58D6D6C52}"/>
              </a:ext>
            </a:extLst>
          </p:cNvPr>
          <p:cNvSpPr/>
          <p:nvPr/>
        </p:nvSpPr>
        <p:spPr>
          <a:xfrm>
            <a:off x="4902263" y="594451"/>
            <a:ext cx="181923" cy="203788"/>
          </a:xfrm>
          <a:prstGeom prst="righ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4AAB5EF6-0805-82F0-922F-DA920C510456}"/>
              </a:ext>
            </a:extLst>
          </p:cNvPr>
          <p:cNvSpPr/>
          <p:nvPr/>
        </p:nvSpPr>
        <p:spPr>
          <a:xfrm>
            <a:off x="2474567" y="2541851"/>
            <a:ext cx="326519" cy="274697"/>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682D80A-99E6-AB37-3B98-573B076AD2C6}"/>
              </a:ext>
            </a:extLst>
          </p:cNvPr>
          <p:cNvSpPr txBox="1"/>
          <p:nvPr/>
        </p:nvSpPr>
        <p:spPr>
          <a:xfrm>
            <a:off x="2187546" y="2223061"/>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Address Unit</a:t>
            </a:r>
          </a:p>
        </p:txBody>
      </p:sp>
      <p:sp>
        <p:nvSpPr>
          <p:cNvPr id="21" name="Arrow: Down 20">
            <a:extLst>
              <a:ext uri="{FF2B5EF4-FFF2-40B4-BE49-F238E27FC236}">
                <a16:creationId xmlns:a16="http://schemas.microsoft.com/office/drawing/2014/main" id="{5ADE566B-08DC-5903-5A74-8CE1A9BB24C0}"/>
              </a:ext>
            </a:extLst>
          </p:cNvPr>
          <p:cNvSpPr/>
          <p:nvPr/>
        </p:nvSpPr>
        <p:spPr>
          <a:xfrm>
            <a:off x="3047999" y="417094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Bent 21">
            <a:extLst>
              <a:ext uri="{FF2B5EF4-FFF2-40B4-BE49-F238E27FC236}">
                <a16:creationId xmlns:a16="http://schemas.microsoft.com/office/drawing/2014/main" id="{46067320-68DF-215A-389F-CE98072BB49A}"/>
              </a:ext>
            </a:extLst>
          </p:cNvPr>
          <p:cNvSpPr/>
          <p:nvPr/>
        </p:nvSpPr>
        <p:spPr>
          <a:xfrm rot="10800000">
            <a:off x="3937200" y="4177711"/>
            <a:ext cx="274090" cy="435238"/>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Bent 22">
            <a:extLst>
              <a:ext uri="{FF2B5EF4-FFF2-40B4-BE49-F238E27FC236}">
                <a16:creationId xmlns:a16="http://schemas.microsoft.com/office/drawing/2014/main" id="{4953DFF4-99A7-BAB6-2A2A-278FE5AE934B}"/>
              </a:ext>
            </a:extLst>
          </p:cNvPr>
          <p:cNvSpPr/>
          <p:nvPr/>
        </p:nvSpPr>
        <p:spPr>
          <a:xfrm rot="5400000">
            <a:off x="3515488" y="2114104"/>
            <a:ext cx="465924" cy="882796"/>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Bent 24">
            <a:extLst>
              <a:ext uri="{FF2B5EF4-FFF2-40B4-BE49-F238E27FC236}">
                <a16:creationId xmlns:a16="http://schemas.microsoft.com/office/drawing/2014/main" id="{DDE7C6B2-EFE8-3E0E-6215-22D2177578CE}"/>
              </a:ext>
            </a:extLst>
          </p:cNvPr>
          <p:cNvSpPr/>
          <p:nvPr/>
        </p:nvSpPr>
        <p:spPr>
          <a:xfrm rot="5400000" flipV="1">
            <a:off x="3712033" y="823608"/>
            <a:ext cx="303810" cy="2465383"/>
          </a:xfrm>
          <a:prstGeom prst="bent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F2DED50B-1403-4959-37C8-DE7B1155DD58}"/>
              </a:ext>
            </a:extLst>
          </p:cNvPr>
          <p:cNvSpPr txBox="1"/>
          <p:nvPr/>
        </p:nvSpPr>
        <p:spPr>
          <a:xfrm>
            <a:off x="1213184" y="2836359"/>
            <a:ext cx="594911"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Store </a:t>
            </a:r>
            <a:endParaRPr lang="en-US"/>
          </a:p>
          <a:p>
            <a:r>
              <a:rPr lang="en-US" sz="1100" dirty="0"/>
              <a:t>Buffer</a:t>
            </a:r>
            <a:endParaRPr lang="en-US" dirty="0"/>
          </a:p>
        </p:txBody>
      </p:sp>
      <p:sp>
        <p:nvSpPr>
          <p:cNvPr id="27" name="TextBox 26">
            <a:extLst>
              <a:ext uri="{FF2B5EF4-FFF2-40B4-BE49-F238E27FC236}">
                <a16:creationId xmlns:a16="http://schemas.microsoft.com/office/drawing/2014/main" id="{4F799F20-08B8-CA70-5D7B-5848E7BDBD02}"/>
              </a:ext>
            </a:extLst>
          </p:cNvPr>
          <p:cNvSpPr txBox="1"/>
          <p:nvPr/>
        </p:nvSpPr>
        <p:spPr>
          <a:xfrm>
            <a:off x="4309745" y="2813528"/>
            <a:ext cx="597229"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Load</a:t>
            </a:r>
          </a:p>
          <a:p>
            <a:r>
              <a:rPr lang="en-US" sz="1100" dirty="0"/>
              <a:t>Buffer</a:t>
            </a:r>
          </a:p>
        </p:txBody>
      </p:sp>
      <p:sp>
        <p:nvSpPr>
          <p:cNvPr id="28" name="TextBox 27">
            <a:extLst>
              <a:ext uri="{FF2B5EF4-FFF2-40B4-BE49-F238E27FC236}">
                <a16:creationId xmlns:a16="http://schemas.microsoft.com/office/drawing/2014/main" id="{70AA568D-B72D-2C09-E02F-2B7694F66B37}"/>
              </a:ext>
            </a:extLst>
          </p:cNvPr>
          <p:cNvSpPr txBox="1"/>
          <p:nvPr/>
        </p:nvSpPr>
        <p:spPr>
          <a:xfrm>
            <a:off x="7708787" y="3655497"/>
            <a:ext cx="90705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Reservation</a:t>
            </a:r>
          </a:p>
          <a:p>
            <a:r>
              <a:rPr lang="en-US" sz="1100" dirty="0"/>
              <a:t>Stations</a:t>
            </a:r>
          </a:p>
        </p:txBody>
      </p:sp>
      <p:graphicFrame>
        <p:nvGraphicFramePr>
          <p:cNvPr id="30" name="Table 29">
            <a:extLst>
              <a:ext uri="{FF2B5EF4-FFF2-40B4-BE49-F238E27FC236}">
                <a16:creationId xmlns:a16="http://schemas.microsoft.com/office/drawing/2014/main" id="{AD4BC524-EB16-74CF-93BC-4F758136A8F1}"/>
              </a:ext>
            </a:extLst>
          </p:cNvPr>
          <p:cNvGraphicFramePr>
            <a:graphicFrameLocks noGrp="1"/>
          </p:cNvGraphicFramePr>
          <p:nvPr/>
        </p:nvGraphicFramePr>
        <p:xfrm>
          <a:off x="9107277" y="495759"/>
          <a:ext cx="1471166" cy="1554480"/>
        </p:xfrm>
        <a:graphic>
          <a:graphicData uri="http://schemas.openxmlformats.org/drawingml/2006/table">
            <a:tbl>
              <a:tblPr firstRow="1" bandRow="1">
                <a:tableStyleId>{5940675A-B579-460E-94D1-54222C63F5DA}</a:tableStyleId>
              </a:tblPr>
              <a:tblGrid>
                <a:gridCol w="366368">
                  <a:extLst>
                    <a:ext uri="{9D8B030D-6E8A-4147-A177-3AD203B41FA5}">
                      <a16:colId xmlns:a16="http://schemas.microsoft.com/office/drawing/2014/main" val="2580727533"/>
                    </a:ext>
                  </a:extLst>
                </a:gridCol>
                <a:gridCol w="1104798">
                  <a:extLst>
                    <a:ext uri="{9D8B030D-6E8A-4147-A177-3AD203B41FA5}">
                      <a16:colId xmlns:a16="http://schemas.microsoft.com/office/drawing/2014/main" val="1318855252"/>
                    </a:ext>
                  </a:extLst>
                </a:gridCol>
              </a:tblGrid>
              <a:tr h="125218">
                <a:tc>
                  <a:txBody>
                    <a:bodyPr/>
                    <a:lstStyle/>
                    <a:p>
                      <a:r>
                        <a:rPr lang="en-US" sz="1100" dirty="0"/>
                        <a:t>F0</a:t>
                      </a:r>
                    </a:p>
                  </a:txBody>
                  <a:tcPr/>
                </a:tc>
                <a:tc>
                  <a:txBody>
                    <a:bodyPr/>
                    <a:lstStyle/>
                    <a:p>
                      <a:endParaRPr lang="en-US" sz="1100" dirty="0"/>
                    </a:p>
                  </a:txBody>
                  <a:tcPr/>
                </a:tc>
                <a:extLst>
                  <a:ext uri="{0D108BD9-81ED-4DB2-BD59-A6C34878D82A}">
                    <a16:rowId xmlns:a16="http://schemas.microsoft.com/office/drawing/2014/main" val="2320382027"/>
                  </a:ext>
                </a:extLst>
              </a:tr>
              <a:tr h="125218">
                <a:tc>
                  <a:txBody>
                    <a:bodyPr/>
                    <a:lstStyle/>
                    <a:p>
                      <a:r>
                        <a:rPr lang="en-US" sz="1100" dirty="0"/>
                        <a:t>F1</a:t>
                      </a:r>
                    </a:p>
                  </a:txBody>
                  <a:tcPr/>
                </a:tc>
                <a:tc>
                  <a:txBody>
                    <a:bodyPr/>
                    <a:lstStyle/>
                    <a:p>
                      <a:pPr algn="ctr"/>
                      <a:r>
                        <a:rPr lang="en-US" sz="1100" dirty="0"/>
                        <a:t>0.454</a:t>
                      </a:r>
                    </a:p>
                  </a:txBody>
                  <a:tcPr/>
                </a:tc>
                <a:extLst>
                  <a:ext uri="{0D108BD9-81ED-4DB2-BD59-A6C34878D82A}">
                    <a16:rowId xmlns:a16="http://schemas.microsoft.com/office/drawing/2014/main" val="1922051831"/>
                  </a:ext>
                </a:extLst>
              </a:tr>
              <a:tr h="125218">
                <a:tc>
                  <a:txBody>
                    <a:bodyPr/>
                    <a:lstStyle/>
                    <a:p>
                      <a:r>
                        <a:rPr lang="en-US" sz="1100" dirty="0"/>
                        <a:t>F2</a:t>
                      </a:r>
                    </a:p>
                  </a:txBody>
                  <a:tcPr/>
                </a:tc>
                <a:tc>
                  <a:txBody>
                    <a:bodyPr/>
                    <a:lstStyle/>
                    <a:p>
                      <a:pPr algn="ctr"/>
                      <a:r>
                        <a:rPr lang="en-US" sz="1100" dirty="0"/>
                        <a:t>1.61</a:t>
                      </a:r>
                    </a:p>
                  </a:txBody>
                  <a:tcPr/>
                </a:tc>
                <a:extLst>
                  <a:ext uri="{0D108BD9-81ED-4DB2-BD59-A6C34878D82A}">
                    <a16:rowId xmlns:a16="http://schemas.microsoft.com/office/drawing/2014/main" val="1723558542"/>
                  </a:ext>
                </a:extLst>
              </a:tr>
              <a:tr h="125218">
                <a:tc>
                  <a:txBody>
                    <a:bodyPr/>
                    <a:lstStyle/>
                    <a:p>
                      <a:r>
                        <a:rPr lang="en-US" sz="1100" dirty="0"/>
                        <a:t>F3</a:t>
                      </a:r>
                    </a:p>
                  </a:txBody>
                  <a:tcPr/>
                </a:tc>
                <a:tc>
                  <a:txBody>
                    <a:bodyPr/>
                    <a:lstStyle/>
                    <a:p>
                      <a:endParaRPr lang="en-US" sz="1100" dirty="0"/>
                    </a:p>
                  </a:txBody>
                  <a:tcPr/>
                </a:tc>
                <a:extLst>
                  <a:ext uri="{0D108BD9-81ED-4DB2-BD59-A6C34878D82A}">
                    <a16:rowId xmlns:a16="http://schemas.microsoft.com/office/drawing/2014/main" val="26334914"/>
                  </a:ext>
                </a:extLst>
              </a:tr>
              <a:tr h="125218">
                <a:tc>
                  <a:txBody>
                    <a:bodyPr/>
                    <a:lstStyle/>
                    <a:p>
                      <a:r>
                        <a:rPr lang="en-US" sz="1100" dirty="0"/>
                        <a:t>F4</a:t>
                      </a:r>
                    </a:p>
                  </a:txBody>
                  <a:tcPr/>
                </a:tc>
                <a:tc>
                  <a:txBody>
                    <a:bodyPr/>
                    <a:lstStyle/>
                    <a:p>
                      <a:pPr algn="ctr"/>
                      <a:r>
                        <a:rPr lang="en-US" sz="1100" dirty="0"/>
                        <a:t>2.2</a:t>
                      </a:r>
                    </a:p>
                  </a:txBody>
                  <a:tcPr/>
                </a:tc>
                <a:extLst>
                  <a:ext uri="{0D108BD9-81ED-4DB2-BD59-A6C34878D82A}">
                    <a16:rowId xmlns:a16="http://schemas.microsoft.com/office/drawing/2014/main" val="444122730"/>
                  </a:ext>
                </a:extLst>
              </a:tr>
              <a:tr h="125218">
                <a:tc>
                  <a:txBody>
                    <a:bodyPr/>
                    <a:lstStyle/>
                    <a:p>
                      <a:r>
                        <a:rPr lang="en-US" sz="1100" dirty="0"/>
                        <a:t>F5</a:t>
                      </a:r>
                    </a:p>
                  </a:txBody>
                  <a:tcPr/>
                </a:tc>
                <a:tc>
                  <a:txBody>
                    <a:bodyPr/>
                    <a:lstStyle/>
                    <a:p>
                      <a:endParaRPr lang="en-US" sz="1100" dirty="0"/>
                    </a:p>
                  </a:txBody>
                  <a:tcPr/>
                </a:tc>
                <a:extLst>
                  <a:ext uri="{0D108BD9-81ED-4DB2-BD59-A6C34878D82A}">
                    <a16:rowId xmlns:a16="http://schemas.microsoft.com/office/drawing/2014/main" val="1366200069"/>
                  </a:ext>
                </a:extLst>
              </a:tr>
            </a:tbl>
          </a:graphicData>
        </a:graphic>
      </p:graphicFrame>
      <p:sp>
        <p:nvSpPr>
          <p:cNvPr id="31" name="TextBox 30">
            <a:extLst>
              <a:ext uri="{FF2B5EF4-FFF2-40B4-BE49-F238E27FC236}">
                <a16:creationId xmlns:a16="http://schemas.microsoft.com/office/drawing/2014/main" id="{DA997DD3-78E3-9781-4A14-B03C455F02EA}"/>
              </a:ext>
            </a:extLst>
          </p:cNvPr>
          <p:cNvSpPr txBox="1"/>
          <p:nvPr/>
        </p:nvSpPr>
        <p:spPr>
          <a:xfrm>
            <a:off x="5384011" y="238457"/>
            <a:ext cx="1421175"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Instruction Queue</a:t>
            </a:r>
          </a:p>
        </p:txBody>
      </p:sp>
      <p:sp>
        <p:nvSpPr>
          <p:cNvPr id="32" name="TextBox 31">
            <a:extLst>
              <a:ext uri="{FF2B5EF4-FFF2-40B4-BE49-F238E27FC236}">
                <a16:creationId xmlns:a16="http://schemas.microsoft.com/office/drawing/2014/main" id="{06297904-AFAB-C6E9-9D00-F550A9A7B1E4}"/>
              </a:ext>
            </a:extLst>
          </p:cNvPr>
          <p:cNvSpPr txBox="1"/>
          <p:nvPr/>
        </p:nvSpPr>
        <p:spPr>
          <a:xfrm>
            <a:off x="9286905" y="234349"/>
            <a:ext cx="934597"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FP Registers</a:t>
            </a:r>
          </a:p>
        </p:txBody>
      </p:sp>
      <p:sp>
        <p:nvSpPr>
          <p:cNvPr id="33" name="TextBox 32">
            <a:extLst>
              <a:ext uri="{FF2B5EF4-FFF2-40B4-BE49-F238E27FC236}">
                <a16:creationId xmlns:a16="http://schemas.microsoft.com/office/drawing/2014/main" id="{91B08DC7-90A7-1F3A-5C14-D33B411757AF}"/>
              </a:ext>
            </a:extLst>
          </p:cNvPr>
          <p:cNvSpPr txBox="1"/>
          <p:nvPr/>
        </p:nvSpPr>
        <p:spPr>
          <a:xfrm>
            <a:off x="5997546" y="4435617"/>
            <a:ext cx="1053947"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FP Adders</a:t>
            </a:r>
            <a:endParaRPr lang="en-US" dirty="0"/>
          </a:p>
        </p:txBody>
      </p:sp>
      <p:sp>
        <p:nvSpPr>
          <p:cNvPr id="34" name="TextBox 33">
            <a:extLst>
              <a:ext uri="{FF2B5EF4-FFF2-40B4-BE49-F238E27FC236}">
                <a16:creationId xmlns:a16="http://schemas.microsoft.com/office/drawing/2014/main" id="{7C5E562E-F288-F372-88FF-23AE667DBCEE}"/>
              </a:ext>
            </a:extLst>
          </p:cNvPr>
          <p:cNvSpPr txBox="1"/>
          <p:nvPr/>
        </p:nvSpPr>
        <p:spPr>
          <a:xfrm>
            <a:off x="9128171" y="4435617"/>
            <a:ext cx="1136574" cy="276999"/>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FP Multipliers</a:t>
            </a:r>
            <a:endParaRPr lang="en-US" dirty="0"/>
          </a:p>
        </p:txBody>
      </p:sp>
      <p:sp>
        <p:nvSpPr>
          <p:cNvPr id="35" name="Arrow: Down 34">
            <a:extLst>
              <a:ext uri="{FF2B5EF4-FFF2-40B4-BE49-F238E27FC236}">
                <a16:creationId xmlns:a16="http://schemas.microsoft.com/office/drawing/2014/main" id="{4BEC3063-F682-7071-2A50-D3F1B796EEAA}"/>
              </a:ext>
            </a:extLst>
          </p:cNvPr>
          <p:cNvSpPr/>
          <p:nvPr/>
        </p:nvSpPr>
        <p:spPr>
          <a:xfrm>
            <a:off x="6371420" y="4180127"/>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5D3FA917-6A49-E423-2579-C53D03AE4221}"/>
              </a:ext>
            </a:extLst>
          </p:cNvPr>
          <p:cNvSpPr/>
          <p:nvPr/>
        </p:nvSpPr>
        <p:spPr>
          <a:xfrm>
            <a:off x="9603035" y="4180128"/>
            <a:ext cx="190499" cy="220578"/>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Arrow: Down 97">
            <a:extLst>
              <a:ext uri="{FF2B5EF4-FFF2-40B4-BE49-F238E27FC236}">
                <a16:creationId xmlns:a16="http://schemas.microsoft.com/office/drawing/2014/main" id="{DEDC3FEC-F82E-AB52-A675-1A2873EBA87A}"/>
              </a:ext>
            </a:extLst>
          </p:cNvPr>
          <p:cNvSpPr/>
          <p:nvPr/>
        </p:nvSpPr>
        <p:spPr>
          <a:xfrm>
            <a:off x="5991508" y="2075447"/>
            <a:ext cx="292333" cy="107027"/>
          </a:xfrm>
          <a:prstGeom prst="downArrow">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Arrow: Down 98">
            <a:extLst>
              <a:ext uri="{FF2B5EF4-FFF2-40B4-BE49-F238E27FC236}">
                <a16:creationId xmlns:a16="http://schemas.microsoft.com/office/drawing/2014/main" id="{4EE38DDE-B535-8A2B-0116-51087322B965}"/>
              </a:ext>
            </a:extLst>
          </p:cNvPr>
          <p:cNvSpPr/>
          <p:nvPr/>
        </p:nvSpPr>
        <p:spPr>
          <a:xfrm>
            <a:off x="5781076" y="2483264"/>
            <a:ext cx="210552" cy="77697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row: Down 99">
            <a:extLst>
              <a:ext uri="{FF2B5EF4-FFF2-40B4-BE49-F238E27FC236}">
                <a16:creationId xmlns:a16="http://schemas.microsoft.com/office/drawing/2014/main" id="{3EDAF54B-21BA-CF66-FA5A-3141D9226151}"/>
              </a:ext>
            </a:extLst>
          </p:cNvPr>
          <p:cNvSpPr/>
          <p:nvPr/>
        </p:nvSpPr>
        <p:spPr>
          <a:xfrm>
            <a:off x="8888268" y="2488338"/>
            <a:ext cx="210551" cy="1045998"/>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Arrow: Down 100">
            <a:extLst>
              <a:ext uri="{FF2B5EF4-FFF2-40B4-BE49-F238E27FC236}">
                <a16:creationId xmlns:a16="http://schemas.microsoft.com/office/drawing/2014/main" id="{7F794BFA-DAE5-DE31-60FF-0AD9593725A3}"/>
              </a:ext>
            </a:extLst>
          </p:cNvPr>
          <p:cNvSpPr/>
          <p:nvPr/>
        </p:nvSpPr>
        <p:spPr>
          <a:xfrm>
            <a:off x="9796556" y="2117243"/>
            <a:ext cx="287379" cy="379551"/>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Arrow: Down 101">
            <a:extLst>
              <a:ext uri="{FF2B5EF4-FFF2-40B4-BE49-F238E27FC236}">
                <a16:creationId xmlns:a16="http://schemas.microsoft.com/office/drawing/2014/main" id="{9EC0B9A6-0BC0-7ADC-58D7-7831F52B6FAA}"/>
              </a:ext>
            </a:extLst>
          </p:cNvPr>
          <p:cNvSpPr/>
          <p:nvPr/>
        </p:nvSpPr>
        <p:spPr>
          <a:xfrm>
            <a:off x="6467820" y="2846869"/>
            <a:ext cx="149548" cy="423400"/>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Arrow: Down 103">
            <a:extLst>
              <a:ext uri="{FF2B5EF4-FFF2-40B4-BE49-F238E27FC236}">
                <a16:creationId xmlns:a16="http://schemas.microsoft.com/office/drawing/2014/main" id="{C1C57EA0-F3AD-5908-11EC-F9C43EC80C76}"/>
              </a:ext>
            </a:extLst>
          </p:cNvPr>
          <p:cNvSpPr/>
          <p:nvPr/>
        </p:nvSpPr>
        <p:spPr>
          <a:xfrm>
            <a:off x="7128831" y="2846868"/>
            <a:ext cx="140368" cy="423400"/>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Arrow: Down 104">
            <a:extLst>
              <a:ext uri="{FF2B5EF4-FFF2-40B4-BE49-F238E27FC236}">
                <a16:creationId xmlns:a16="http://schemas.microsoft.com/office/drawing/2014/main" id="{A72FB5BE-3B2E-67E6-D0FA-4D712A57CBD5}"/>
              </a:ext>
            </a:extLst>
          </p:cNvPr>
          <p:cNvSpPr/>
          <p:nvPr/>
        </p:nvSpPr>
        <p:spPr>
          <a:xfrm>
            <a:off x="9699434" y="2837689"/>
            <a:ext cx="12200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Arrow: Down 105">
            <a:extLst>
              <a:ext uri="{FF2B5EF4-FFF2-40B4-BE49-F238E27FC236}">
                <a16:creationId xmlns:a16="http://schemas.microsoft.com/office/drawing/2014/main" id="{D8C79C0F-6397-20E7-9B5A-ACDBB0050632}"/>
              </a:ext>
            </a:extLst>
          </p:cNvPr>
          <p:cNvSpPr/>
          <p:nvPr/>
        </p:nvSpPr>
        <p:spPr>
          <a:xfrm>
            <a:off x="10461433" y="2837688"/>
            <a:ext cx="112826" cy="781446"/>
          </a:xfrm>
          <a:prstGeom prst="down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7" name="Table 106">
            <a:extLst>
              <a:ext uri="{FF2B5EF4-FFF2-40B4-BE49-F238E27FC236}">
                <a16:creationId xmlns:a16="http://schemas.microsoft.com/office/drawing/2014/main" id="{8A99B81A-D2B6-1981-E268-BD8E23A05BDC}"/>
              </a:ext>
            </a:extLst>
          </p:cNvPr>
          <p:cNvGraphicFramePr>
            <a:graphicFrameLocks noGrp="1"/>
          </p:cNvGraphicFramePr>
          <p:nvPr>
            <p:extLst>
              <p:ext uri="{D42A27DB-BD31-4B8C-83A1-F6EECF244321}">
                <p14:modId xmlns:p14="http://schemas.microsoft.com/office/powerpoint/2010/main" val="743630880"/>
              </p:ext>
            </p:extLst>
          </p:nvPr>
        </p:nvGraphicFramePr>
        <p:xfrm>
          <a:off x="5802216" y="2194194"/>
          <a:ext cx="3245697" cy="260684"/>
        </p:xfrm>
        <a:graphic>
          <a:graphicData uri="http://schemas.openxmlformats.org/drawingml/2006/table">
            <a:tbl>
              <a:tblPr firstRow="1" bandRow="1">
                <a:tableStyleId>{5940675A-B579-460E-94D1-54222C63F5DA}</a:tableStyleId>
              </a:tblPr>
              <a:tblGrid>
                <a:gridCol w="3245697">
                  <a:extLst>
                    <a:ext uri="{9D8B030D-6E8A-4147-A177-3AD203B41FA5}">
                      <a16:colId xmlns:a16="http://schemas.microsoft.com/office/drawing/2014/main" val="3107124859"/>
                    </a:ext>
                  </a:extLst>
                </a:gridCol>
              </a:tblGrid>
              <a:tr h="260684">
                <a:tc>
                  <a:txBody>
                    <a:bodyPr/>
                    <a:lstStyle/>
                    <a:p>
                      <a:pPr algn="ctr"/>
                      <a:r>
                        <a:rPr lang="en-US" sz="1100" dirty="0"/>
                        <a:t>Operation Bus</a:t>
                      </a:r>
                    </a:p>
                  </a:txBody>
                  <a:tcPr/>
                </a:tc>
                <a:extLst>
                  <a:ext uri="{0D108BD9-81ED-4DB2-BD59-A6C34878D82A}">
                    <a16:rowId xmlns:a16="http://schemas.microsoft.com/office/drawing/2014/main" val="1264365700"/>
                  </a:ext>
                </a:extLst>
              </a:tr>
            </a:tbl>
          </a:graphicData>
        </a:graphic>
      </p:graphicFrame>
      <p:graphicFrame>
        <p:nvGraphicFramePr>
          <p:cNvPr id="111" name="Table 110">
            <a:extLst>
              <a:ext uri="{FF2B5EF4-FFF2-40B4-BE49-F238E27FC236}">
                <a16:creationId xmlns:a16="http://schemas.microsoft.com/office/drawing/2014/main" id="{A3FB932F-E8D0-0A1E-69A7-89E21BFA81A9}"/>
              </a:ext>
            </a:extLst>
          </p:cNvPr>
          <p:cNvGraphicFramePr>
            <a:graphicFrameLocks noGrp="1"/>
          </p:cNvGraphicFramePr>
          <p:nvPr/>
        </p:nvGraphicFramePr>
        <p:xfrm>
          <a:off x="486578" y="5049397"/>
          <a:ext cx="11146464" cy="259080"/>
        </p:xfrm>
        <a:graphic>
          <a:graphicData uri="http://schemas.openxmlformats.org/drawingml/2006/table">
            <a:tbl>
              <a:tblPr firstRow="1" bandRow="1">
                <a:tableStyleId>{5940675A-B579-460E-94D1-54222C63F5DA}</a:tableStyleId>
              </a:tblPr>
              <a:tblGrid>
                <a:gridCol w="11146464">
                  <a:extLst>
                    <a:ext uri="{9D8B030D-6E8A-4147-A177-3AD203B41FA5}">
                      <a16:colId xmlns:a16="http://schemas.microsoft.com/office/drawing/2014/main" val="302325619"/>
                    </a:ext>
                  </a:extLst>
                </a:gridCol>
              </a:tblGrid>
              <a:tr h="190418">
                <a:tc>
                  <a:txBody>
                    <a:bodyPr/>
                    <a:lstStyle/>
                    <a:p>
                      <a:pPr algn="ctr"/>
                      <a:r>
                        <a:rPr lang="en-US" sz="1100" dirty="0"/>
                        <a:t>Common Data Bus</a:t>
                      </a:r>
                    </a:p>
                  </a:txBody>
                  <a:tcPr/>
                </a:tc>
                <a:extLst>
                  <a:ext uri="{0D108BD9-81ED-4DB2-BD59-A6C34878D82A}">
                    <a16:rowId xmlns:a16="http://schemas.microsoft.com/office/drawing/2014/main" val="1651149426"/>
                  </a:ext>
                </a:extLst>
              </a:tr>
            </a:tbl>
          </a:graphicData>
        </a:graphic>
      </p:graphicFrame>
      <p:cxnSp>
        <p:nvCxnSpPr>
          <p:cNvPr id="114" name="Straight Arrow Connector 113">
            <a:extLst>
              <a:ext uri="{FF2B5EF4-FFF2-40B4-BE49-F238E27FC236}">
                <a16:creationId xmlns:a16="http://schemas.microsoft.com/office/drawing/2014/main" id="{E1A2FC85-C645-E798-529C-B96071D04ED3}"/>
              </a:ext>
            </a:extLst>
          </p:cNvPr>
          <p:cNvCxnSpPr/>
          <p:nvPr/>
        </p:nvCxnSpPr>
        <p:spPr>
          <a:xfrm flipH="1">
            <a:off x="5042397" y="2305624"/>
            <a:ext cx="3673" cy="2741363"/>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Arrow Connector 114">
            <a:extLst>
              <a:ext uri="{FF2B5EF4-FFF2-40B4-BE49-F238E27FC236}">
                <a16:creationId xmlns:a16="http://schemas.microsoft.com/office/drawing/2014/main" id="{3B6957DA-2A1C-317B-5E52-901126014D3A}"/>
              </a:ext>
            </a:extLst>
          </p:cNvPr>
          <p:cNvCxnSpPr/>
          <p:nvPr/>
        </p:nvCxnSpPr>
        <p:spPr>
          <a:xfrm flipH="1">
            <a:off x="640814" y="2503581"/>
            <a:ext cx="12853" cy="2548567"/>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Arrow Connector 115">
            <a:extLst>
              <a:ext uri="{FF2B5EF4-FFF2-40B4-BE49-F238E27FC236}">
                <a16:creationId xmlns:a16="http://schemas.microsoft.com/office/drawing/2014/main" id="{0C037E61-6E1A-3F02-2ED5-0F91A519E185}"/>
              </a:ext>
            </a:extLst>
          </p:cNvPr>
          <p:cNvCxnSpPr/>
          <p:nvPr/>
        </p:nvCxnSpPr>
        <p:spPr>
          <a:xfrm>
            <a:off x="11446181" y="837854"/>
            <a:ext cx="14689" cy="4201098"/>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7" name="Straight Arrow Connector 116">
            <a:extLst>
              <a:ext uri="{FF2B5EF4-FFF2-40B4-BE49-F238E27FC236}">
                <a16:creationId xmlns:a16="http://schemas.microsoft.com/office/drawing/2014/main" id="{DB36A8B5-A8B1-845C-F791-2B654264B0BF}"/>
              </a:ext>
            </a:extLst>
          </p:cNvPr>
          <p:cNvCxnSpPr/>
          <p:nvPr/>
        </p:nvCxnSpPr>
        <p:spPr>
          <a:xfrm>
            <a:off x="618094" y="2523090"/>
            <a:ext cx="1419337" cy="5509"/>
          </a:xfrm>
          <a:prstGeom prst="straightConnector1">
            <a:avLst/>
          </a:prstGeom>
          <a:ln w="571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8" name="Straight Arrow Connector 117">
            <a:extLst>
              <a:ext uri="{FF2B5EF4-FFF2-40B4-BE49-F238E27FC236}">
                <a16:creationId xmlns:a16="http://schemas.microsoft.com/office/drawing/2014/main" id="{FE5137A2-D5E3-DBFB-21FF-B24E7BE48463}"/>
              </a:ext>
            </a:extLst>
          </p:cNvPr>
          <p:cNvCxnSpPr/>
          <p:nvPr/>
        </p:nvCxnSpPr>
        <p:spPr>
          <a:xfrm>
            <a:off x="2000364" y="2500713"/>
            <a:ext cx="14688" cy="308472"/>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0" name="Straight Arrow Connector 119">
            <a:extLst>
              <a:ext uri="{FF2B5EF4-FFF2-40B4-BE49-F238E27FC236}">
                <a16:creationId xmlns:a16="http://schemas.microsoft.com/office/drawing/2014/main" id="{9612C8A3-509A-989C-DF5C-43B14CD517B8}"/>
              </a:ext>
            </a:extLst>
          </p:cNvPr>
          <p:cNvCxnSpPr/>
          <p:nvPr/>
        </p:nvCxnSpPr>
        <p:spPr>
          <a:xfrm>
            <a:off x="5049513" y="2327427"/>
            <a:ext cx="730784" cy="14689"/>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1" name="Straight Arrow Connector 120">
            <a:extLst>
              <a:ext uri="{FF2B5EF4-FFF2-40B4-BE49-F238E27FC236}">
                <a16:creationId xmlns:a16="http://schemas.microsoft.com/office/drawing/2014/main" id="{4FA4A7CD-0443-18CB-3AD3-92F6A92EDC02}"/>
              </a:ext>
            </a:extLst>
          </p:cNvPr>
          <p:cNvCxnSpPr/>
          <p:nvPr/>
        </p:nvCxnSpPr>
        <p:spPr>
          <a:xfrm flipH="1">
            <a:off x="10605342" y="863676"/>
            <a:ext cx="839118" cy="5507"/>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Straight Arrow Connector 121">
            <a:extLst>
              <a:ext uri="{FF2B5EF4-FFF2-40B4-BE49-F238E27FC236}">
                <a16:creationId xmlns:a16="http://schemas.microsoft.com/office/drawing/2014/main" id="{06B1F024-7F8B-CF19-B7B0-DF81EBA22A6B}"/>
              </a:ext>
            </a:extLst>
          </p:cNvPr>
          <p:cNvCxnSpPr/>
          <p:nvPr/>
        </p:nvCxnSpPr>
        <p:spPr>
          <a:xfrm flipH="1" flipV="1">
            <a:off x="10739037" y="2618685"/>
            <a:ext cx="692225" cy="12854"/>
          </a:xfrm>
          <a:prstGeom prst="straightConnector1">
            <a:avLst/>
          </a:prstGeom>
          <a:ln w="5715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3" name="Arrow: Down 122">
            <a:extLst>
              <a:ext uri="{FF2B5EF4-FFF2-40B4-BE49-F238E27FC236}">
                <a16:creationId xmlns:a16="http://schemas.microsoft.com/office/drawing/2014/main" id="{1BCFA482-FC45-15A1-DDF8-83055D136560}"/>
              </a:ext>
            </a:extLst>
          </p:cNvPr>
          <p:cNvSpPr/>
          <p:nvPr/>
        </p:nvSpPr>
        <p:spPr>
          <a:xfrm>
            <a:off x="3088105"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Arrow: Down 123">
            <a:extLst>
              <a:ext uri="{FF2B5EF4-FFF2-40B4-BE49-F238E27FC236}">
                <a16:creationId xmlns:a16="http://schemas.microsoft.com/office/drawing/2014/main" id="{173CA99D-E376-554E-DF51-B98A2AAFBEF3}"/>
              </a:ext>
            </a:extLst>
          </p:cNvPr>
          <p:cNvSpPr/>
          <p:nvPr/>
        </p:nvSpPr>
        <p:spPr>
          <a:xfrm>
            <a:off x="6374803" y="4792578"/>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Arrow: Down 124">
            <a:extLst>
              <a:ext uri="{FF2B5EF4-FFF2-40B4-BE49-F238E27FC236}">
                <a16:creationId xmlns:a16="http://schemas.microsoft.com/office/drawing/2014/main" id="{F9CBAB1C-BE36-8981-5D3D-505749D2C645}"/>
              </a:ext>
            </a:extLst>
          </p:cNvPr>
          <p:cNvSpPr/>
          <p:nvPr/>
        </p:nvSpPr>
        <p:spPr>
          <a:xfrm>
            <a:off x="9624780" y="4792579"/>
            <a:ext cx="270710" cy="210552"/>
          </a:xfrm>
          <a:prstGeom prst="downArrow">
            <a:avLst/>
          </a:prstGeom>
          <a:solidFill>
            <a:schemeClr val="bg1"/>
          </a:solid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9E1821C-E231-0F40-10CC-29ACE5E56214}"/>
              </a:ext>
            </a:extLst>
          </p:cNvPr>
          <p:cNvSpPr txBox="1"/>
          <p:nvPr/>
        </p:nvSpPr>
        <p:spPr>
          <a:xfrm>
            <a:off x="591553" y="501315"/>
            <a:ext cx="2697078" cy="1015663"/>
          </a:xfrm>
          <a:prstGeom prst="rect">
            <a:avLst/>
          </a:prstGeom>
          <a:solidFill>
            <a:schemeClr val="accent5">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latin typeface="Courier New"/>
                <a:ea typeface="+mn-lt"/>
                <a:cs typeface="+mn-lt"/>
              </a:rPr>
              <a:t>flw</a:t>
            </a:r>
            <a:r>
              <a:rPr lang="en-US" sz="1000" dirty="0">
                <a:latin typeface="Courier New"/>
                <a:ea typeface="+mn-lt"/>
                <a:cs typeface="+mn-lt"/>
              </a:rPr>
              <a:t> f1,34(t0)</a:t>
            </a:r>
            <a:endParaRPr lang="en-US" sz="1000">
              <a:latin typeface="Courier New"/>
              <a:cs typeface="Courier New"/>
            </a:endParaRPr>
          </a:p>
          <a:p>
            <a:r>
              <a:rPr lang="en-US" sz="1000" err="1">
                <a:latin typeface="Courier New"/>
                <a:ea typeface="+mn-lt"/>
                <a:cs typeface="+mn-lt"/>
              </a:rPr>
              <a:t>flw</a:t>
            </a:r>
            <a:r>
              <a:rPr lang="en-US" sz="1000" dirty="0">
                <a:latin typeface="Courier New"/>
                <a:ea typeface="+mn-lt"/>
                <a:cs typeface="+mn-lt"/>
              </a:rPr>
              <a:t> f2,45(t1)</a:t>
            </a:r>
            <a:endParaRPr lang="en-US" sz="1000">
              <a:latin typeface="Courier New"/>
              <a:cs typeface="Courier New"/>
            </a:endParaRPr>
          </a:p>
          <a:p>
            <a:r>
              <a:rPr lang="en-US" sz="1000" dirty="0" err="1">
                <a:latin typeface="Courier New"/>
                <a:ea typeface="+mn-lt"/>
                <a:cs typeface="+mn-lt"/>
              </a:rPr>
              <a:t>fmul.s</a:t>
            </a:r>
            <a:r>
              <a:rPr lang="en-US" sz="1000" dirty="0">
                <a:latin typeface="Courier New"/>
                <a:ea typeface="+mn-lt"/>
                <a:cs typeface="+mn-lt"/>
              </a:rPr>
              <a:t> f3,f2,f4</a:t>
            </a:r>
            <a:endParaRPr lang="en-US" sz="1000" dirty="0">
              <a:latin typeface="Courier New"/>
              <a:cs typeface="Courier New"/>
            </a:endParaRPr>
          </a:p>
          <a:p>
            <a:r>
              <a:rPr lang="en-US" sz="1000" err="1">
                <a:latin typeface="Courier New"/>
                <a:ea typeface="+mn-lt"/>
                <a:cs typeface="+mn-lt"/>
              </a:rPr>
              <a:t>fsub.s</a:t>
            </a:r>
            <a:r>
              <a:rPr lang="en-US" sz="1000" dirty="0">
                <a:latin typeface="Courier New"/>
                <a:ea typeface="+mn-lt"/>
                <a:cs typeface="+mn-lt"/>
              </a:rPr>
              <a:t> f5,f1,f2</a:t>
            </a:r>
            <a:endParaRPr lang="en-US" sz="1000">
              <a:latin typeface="Courier New"/>
              <a:cs typeface="Courier New"/>
            </a:endParaRPr>
          </a:p>
          <a:p>
            <a:r>
              <a:rPr lang="en-US" sz="1000" err="1">
                <a:latin typeface="Courier New"/>
                <a:ea typeface="+mn-lt"/>
                <a:cs typeface="+mn-lt"/>
              </a:rPr>
              <a:t>fdiv.s</a:t>
            </a:r>
            <a:r>
              <a:rPr lang="en-US" sz="1000" dirty="0">
                <a:latin typeface="Courier New"/>
                <a:ea typeface="+mn-lt"/>
                <a:cs typeface="+mn-lt"/>
              </a:rPr>
              <a:t> f0,f3,f1</a:t>
            </a:r>
            <a:endParaRPr lang="en-US" sz="1000">
              <a:latin typeface="Courier New"/>
              <a:cs typeface="Courier New"/>
            </a:endParaRPr>
          </a:p>
          <a:p>
            <a:r>
              <a:rPr lang="en-US" sz="1000" err="1">
                <a:latin typeface="Courier New"/>
                <a:ea typeface="+mn-lt"/>
                <a:cs typeface="+mn-lt"/>
              </a:rPr>
              <a:t>fadd.s</a:t>
            </a:r>
            <a:r>
              <a:rPr lang="en-US" sz="1000" dirty="0">
                <a:latin typeface="Courier New"/>
                <a:ea typeface="+mn-lt"/>
                <a:cs typeface="+mn-lt"/>
              </a:rPr>
              <a:t> f1,f5,f2</a:t>
            </a:r>
            <a:endParaRPr lang="en-US" sz="1000" dirty="0">
              <a:latin typeface="Courier New"/>
            </a:endParaRPr>
          </a:p>
        </p:txBody>
      </p:sp>
      <p:sp>
        <p:nvSpPr>
          <p:cNvPr id="3" name="TextBox 2">
            <a:extLst>
              <a:ext uri="{FF2B5EF4-FFF2-40B4-BE49-F238E27FC236}">
                <a16:creationId xmlns:a16="http://schemas.microsoft.com/office/drawing/2014/main" id="{335B8D19-36EF-C0B9-642C-35F9F0C2EE0A}"/>
              </a:ext>
            </a:extLst>
          </p:cNvPr>
          <p:cNvSpPr txBox="1"/>
          <p:nvPr/>
        </p:nvSpPr>
        <p:spPr>
          <a:xfrm>
            <a:off x="2305690" y="263221"/>
            <a:ext cx="524629"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Issued</a:t>
            </a:r>
          </a:p>
        </p:txBody>
      </p:sp>
      <p:sp>
        <p:nvSpPr>
          <p:cNvPr id="5" name="TextBox 4">
            <a:extLst>
              <a:ext uri="{FF2B5EF4-FFF2-40B4-BE49-F238E27FC236}">
                <a16:creationId xmlns:a16="http://schemas.microsoft.com/office/drawing/2014/main" id="{6A52EA16-C416-2C82-8C26-76F8B0E93604}"/>
              </a:ext>
            </a:extLst>
          </p:cNvPr>
          <p:cNvSpPr txBox="1"/>
          <p:nvPr/>
        </p:nvSpPr>
        <p:spPr>
          <a:xfrm>
            <a:off x="2754458" y="262496"/>
            <a:ext cx="77202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800" dirty="0"/>
              <a:t>Finished</a:t>
            </a:r>
          </a:p>
        </p:txBody>
      </p:sp>
      <p:sp>
        <p:nvSpPr>
          <p:cNvPr id="7" name="TextBox 6">
            <a:extLst>
              <a:ext uri="{FF2B5EF4-FFF2-40B4-BE49-F238E27FC236}">
                <a16:creationId xmlns:a16="http://schemas.microsoft.com/office/drawing/2014/main" id="{BC1D8807-F248-E9CC-3FA6-DF5816DAF120}"/>
              </a:ext>
            </a:extLst>
          </p:cNvPr>
          <p:cNvSpPr txBox="1"/>
          <p:nvPr/>
        </p:nvSpPr>
        <p:spPr>
          <a:xfrm>
            <a:off x="589015" y="1534388"/>
            <a:ext cx="1714499" cy="369332"/>
          </a:xfrm>
          <a:prstGeom prst="rect">
            <a:avLst/>
          </a:prstGeom>
          <a:solidFill>
            <a:schemeClr val="accent6">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Clock Cycle: 5</a:t>
            </a:r>
          </a:p>
        </p:txBody>
      </p:sp>
      <p:sp>
        <p:nvSpPr>
          <p:cNvPr id="13" name="TextBox 12">
            <a:extLst>
              <a:ext uri="{FF2B5EF4-FFF2-40B4-BE49-F238E27FC236}">
                <a16:creationId xmlns:a16="http://schemas.microsoft.com/office/drawing/2014/main" id="{81E7842F-FF15-A920-8C46-1A7003D52B57}"/>
              </a:ext>
            </a:extLst>
          </p:cNvPr>
          <p:cNvSpPr txBox="1"/>
          <p:nvPr/>
        </p:nvSpPr>
        <p:spPr>
          <a:xfrm>
            <a:off x="2436394" y="44876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1</a:t>
            </a:r>
          </a:p>
        </p:txBody>
      </p:sp>
      <p:sp>
        <p:nvSpPr>
          <p:cNvPr id="18" name="TextBox 17">
            <a:extLst>
              <a:ext uri="{FF2B5EF4-FFF2-40B4-BE49-F238E27FC236}">
                <a16:creationId xmlns:a16="http://schemas.microsoft.com/office/drawing/2014/main" id="{BF533726-D4C1-BF41-09BE-7B67EAAD66A2}"/>
              </a:ext>
            </a:extLst>
          </p:cNvPr>
          <p:cNvSpPr txBox="1"/>
          <p:nvPr/>
        </p:nvSpPr>
        <p:spPr>
          <a:xfrm>
            <a:off x="2436393" y="614021"/>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2</a:t>
            </a:r>
          </a:p>
        </p:txBody>
      </p:sp>
      <p:sp>
        <p:nvSpPr>
          <p:cNvPr id="24" name="TextBox 23">
            <a:extLst>
              <a:ext uri="{FF2B5EF4-FFF2-40B4-BE49-F238E27FC236}">
                <a16:creationId xmlns:a16="http://schemas.microsoft.com/office/drawing/2014/main" id="{0CC4E7B2-BC6E-6512-FE2F-3DA8935654F6}"/>
              </a:ext>
            </a:extLst>
          </p:cNvPr>
          <p:cNvSpPr txBox="1"/>
          <p:nvPr/>
        </p:nvSpPr>
        <p:spPr>
          <a:xfrm>
            <a:off x="2436392" y="779274"/>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37" name="Rectangle 36">
            <a:extLst>
              <a:ext uri="{FF2B5EF4-FFF2-40B4-BE49-F238E27FC236}">
                <a16:creationId xmlns:a16="http://schemas.microsoft.com/office/drawing/2014/main" id="{7A60AE2C-5B43-5AFB-6983-E86467D202CB}"/>
              </a:ext>
            </a:extLst>
          </p:cNvPr>
          <p:cNvSpPr/>
          <p:nvPr/>
        </p:nvSpPr>
        <p:spPr>
          <a:xfrm>
            <a:off x="8663213" y="3628570"/>
            <a:ext cx="2331357" cy="235857"/>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B7A8C352-D0BB-79E3-7E82-EC5BB88EFB1D}"/>
              </a:ext>
            </a:extLst>
          </p:cNvPr>
          <p:cNvSpPr/>
          <p:nvPr/>
        </p:nvSpPr>
        <p:spPr>
          <a:xfrm>
            <a:off x="9479642" y="128814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1B94687-8B27-A5D1-4782-239912A49D33}"/>
              </a:ext>
            </a:extLst>
          </p:cNvPr>
          <p:cNvSpPr txBox="1"/>
          <p:nvPr/>
        </p:nvSpPr>
        <p:spPr>
          <a:xfrm>
            <a:off x="2436392" y="926165"/>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29" name="TextBox 28">
            <a:extLst>
              <a:ext uri="{FF2B5EF4-FFF2-40B4-BE49-F238E27FC236}">
                <a16:creationId xmlns:a16="http://schemas.microsoft.com/office/drawing/2014/main" id="{08DA9168-16DF-984F-D05A-B855DF289547}"/>
              </a:ext>
            </a:extLst>
          </p:cNvPr>
          <p:cNvSpPr txBox="1"/>
          <p:nvPr/>
        </p:nvSpPr>
        <p:spPr>
          <a:xfrm>
            <a:off x="2877067" y="467129"/>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3</a:t>
            </a:r>
          </a:p>
        </p:txBody>
      </p:sp>
      <p:sp>
        <p:nvSpPr>
          <p:cNvPr id="41" name="TextBox 40">
            <a:extLst>
              <a:ext uri="{FF2B5EF4-FFF2-40B4-BE49-F238E27FC236}">
                <a16:creationId xmlns:a16="http://schemas.microsoft.com/office/drawing/2014/main" id="{01F30C72-071B-C8D5-8D94-934EA73E1C8D}"/>
              </a:ext>
            </a:extLst>
          </p:cNvPr>
          <p:cNvSpPr txBox="1"/>
          <p:nvPr/>
        </p:nvSpPr>
        <p:spPr>
          <a:xfrm>
            <a:off x="2877066" y="614020"/>
            <a:ext cx="260684"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100" dirty="0"/>
              <a:t>4</a:t>
            </a:r>
          </a:p>
        </p:txBody>
      </p:sp>
      <p:sp>
        <p:nvSpPr>
          <p:cNvPr id="42" name="Rectangle 41">
            <a:extLst>
              <a:ext uri="{FF2B5EF4-FFF2-40B4-BE49-F238E27FC236}">
                <a16:creationId xmlns:a16="http://schemas.microsoft.com/office/drawing/2014/main" id="{054E94C9-4A76-2E97-8D70-A860EAAEF47B}"/>
              </a:ext>
            </a:extLst>
          </p:cNvPr>
          <p:cNvSpPr/>
          <p:nvPr/>
        </p:nvSpPr>
        <p:spPr>
          <a:xfrm>
            <a:off x="5499566" y="3368387"/>
            <a:ext cx="2147454" cy="225136"/>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E80FB9CA-DBC5-9B4D-58A2-7DB6479768BD}"/>
              </a:ext>
            </a:extLst>
          </p:cNvPr>
          <p:cNvSpPr/>
          <p:nvPr/>
        </p:nvSpPr>
        <p:spPr>
          <a:xfrm>
            <a:off x="9488822" y="1802262"/>
            <a:ext cx="1079500" cy="217714"/>
          </a:xfrm>
          <a:prstGeom prst="rect">
            <a:avLst/>
          </a:prstGeom>
          <a:solidFill>
            <a:srgbClr val="FF0000">
              <a:alpha val="5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4411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The following program will be fed to the machine: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1863</cp:revision>
  <dcterms:created xsi:type="dcterms:W3CDTF">2024-11-02T18:07:58Z</dcterms:created>
  <dcterms:modified xsi:type="dcterms:W3CDTF">2024-12-10T15:47:08Z</dcterms:modified>
</cp:coreProperties>
</file>